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  <p:sldMasterId id="2147484116" r:id="rId2"/>
    <p:sldMasterId id="2147484128" r:id="rId3"/>
    <p:sldMasterId id="2147484140" r:id="rId4"/>
  </p:sldMasterIdLst>
  <p:notesMasterIdLst>
    <p:notesMasterId r:id="rId21"/>
  </p:notesMasterIdLst>
  <p:handoutMasterIdLst>
    <p:handoutMasterId r:id="rId22"/>
  </p:handoutMasterIdLst>
  <p:sldIdLst>
    <p:sldId id="344" r:id="rId5"/>
    <p:sldId id="347" r:id="rId6"/>
    <p:sldId id="346" r:id="rId7"/>
    <p:sldId id="323" r:id="rId8"/>
    <p:sldId id="263" r:id="rId9"/>
    <p:sldId id="288" r:id="rId10"/>
    <p:sldId id="279" r:id="rId11"/>
    <p:sldId id="274" r:id="rId12"/>
    <p:sldId id="281" r:id="rId13"/>
    <p:sldId id="282" r:id="rId14"/>
    <p:sldId id="283" r:id="rId15"/>
    <p:sldId id="284" r:id="rId16"/>
    <p:sldId id="289" r:id="rId17"/>
    <p:sldId id="285" r:id="rId18"/>
    <p:sldId id="322" r:id="rId19"/>
    <p:sldId id="32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3FF"/>
    <a:srgbClr val="DFD8E8"/>
    <a:srgbClr val="FFFFCC"/>
    <a:srgbClr val="FEF1E6"/>
    <a:srgbClr val="ECFEF3"/>
    <a:srgbClr val="DFFDEB"/>
    <a:srgbClr val="D2FEDE"/>
    <a:srgbClr val="EBE7F1"/>
    <a:srgbClr val="CCFCDF"/>
    <a:srgbClr val="ACFA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983" autoAdjust="0"/>
    <p:restoredTop sz="98004" autoAdjust="0"/>
  </p:normalViewPr>
  <p:slideViewPr>
    <p:cSldViewPr>
      <p:cViewPr>
        <p:scale>
          <a:sx n="80" d="100"/>
          <a:sy n="80" d="100"/>
        </p:scale>
        <p:origin x="-143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43BBF-5F67-442D-98DB-DEAD7B69376A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34DA3D-59F9-4689-BD2B-E9F5252F42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62905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743BBE-C577-499B-9025-0EFCF27C153A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EE134F-262E-4032-9418-6137D8D93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5182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B3395-C4CE-46F5-914D-0B80927E2FA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9EF89-8A81-4A1C-850E-F4ABFFB76F8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BBFE8-227C-4C2C-804C-14E6D331867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134F-262E-4032-9418-6137D8D9345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09619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28308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76964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54185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90074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069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58247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575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362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92579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2870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116D85C-404D-48F7-8DBA-B447BC779B7E}" type="datetimeFigureOut">
              <a:rPr lang="ru-RU" smtClean="0"/>
              <a:pPr/>
              <a:t>21.06.2015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59E8C9A-7779-4231-854C-C0261F2A6A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91.jpeg"/><Relationship Id="rId18" Type="http://schemas.openxmlformats.org/officeDocument/2006/relationships/slide" Target="slide14.xml"/><Relationship Id="rId3" Type="http://schemas.openxmlformats.org/officeDocument/2006/relationships/image" Target="../media/image40.jpeg"/><Relationship Id="rId21" Type="http://schemas.openxmlformats.org/officeDocument/2006/relationships/image" Target="../media/image94.jpeg"/><Relationship Id="rId7" Type="http://schemas.openxmlformats.org/officeDocument/2006/relationships/image" Target="../media/image53.jpeg"/><Relationship Id="rId12" Type="http://schemas.openxmlformats.org/officeDocument/2006/relationships/slide" Target="slide11.xml"/><Relationship Id="rId17" Type="http://schemas.openxmlformats.org/officeDocument/2006/relationships/image" Target="../media/image92.jpeg"/><Relationship Id="rId2" Type="http://schemas.openxmlformats.org/officeDocument/2006/relationships/notesSlide" Target="../notesSlides/notesSlide8.xml"/><Relationship Id="rId16" Type="http://schemas.openxmlformats.org/officeDocument/2006/relationships/slide" Target="slide12.xml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90.jpeg"/><Relationship Id="rId24" Type="http://schemas.openxmlformats.org/officeDocument/2006/relationships/image" Target="../media/image64.jpeg"/><Relationship Id="rId5" Type="http://schemas.openxmlformats.org/officeDocument/2006/relationships/image" Target="../media/image88.jpeg"/><Relationship Id="rId15" Type="http://schemas.openxmlformats.org/officeDocument/2006/relationships/image" Target="../media/image83.jpeg"/><Relationship Id="rId23" Type="http://schemas.openxmlformats.org/officeDocument/2006/relationships/image" Target="../media/image5.png"/><Relationship Id="rId10" Type="http://schemas.openxmlformats.org/officeDocument/2006/relationships/slide" Target="slide10.xml"/><Relationship Id="rId19" Type="http://schemas.openxmlformats.org/officeDocument/2006/relationships/image" Target="../media/image93.jpeg"/><Relationship Id="rId4" Type="http://schemas.openxmlformats.org/officeDocument/2006/relationships/slide" Target="slide6.xml"/><Relationship Id="rId9" Type="http://schemas.openxmlformats.org/officeDocument/2006/relationships/image" Target="../media/image89.jpeg"/><Relationship Id="rId14" Type="http://schemas.openxmlformats.org/officeDocument/2006/relationships/slide" Target="slide7.xml"/><Relationship Id="rId22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69.jpeg"/><Relationship Id="rId18" Type="http://schemas.openxmlformats.org/officeDocument/2006/relationships/slide" Target="slide14.xml"/><Relationship Id="rId3" Type="http://schemas.openxmlformats.org/officeDocument/2006/relationships/image" Target="../media/image40.jpeg"/><Relationship Id="rId21" Type="http://schemas.openxmlformats.org/officeDocument/2006/relationships/image" Target="../media/image99.jpeg"/><Relationship Id="rId7" Type="http://schemas.openxmlformats.org/officeDocument/2006/relationships/image" Target="../media/image53.jpeg"/><Relationship Id="rId12" Type="http://schemas.openxmlformats.org/officeDocument/2006/relationships/slide" Target="slide11.xml"/><Relationship Id="rId17" Type="http://schemas.openxmlformats.org/officeDocument/2006/relationships/image" Target="../media/image97.jpeg"/><Relationship Id="rId2" Type="http://schemas.openxmlformats.org/officeDocument/2006/relationships/notesSlide" Target="../notesSlides/notesSlide9.xml"/><Relationship Id="rId16" Type="http://schemas.openxmlformats.org/officeDocument/2006/relationships/slide" Target="slide12.xml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68.jpeg"/><Relationship Id="rId24" Type="http://schemas.openxmlformats.org/officeDocument/2006/relationships/image" Target="../media/image64.jpeg"/><Relationship Id="rId5" Type="http://schemas.openxmlformats.org/officeDocument/2006/relationships/image" Target="../media/image65.jpeg"/><Relationship Id="rId15" Type="http://schemas.openxmlformats.org/officeDocument/2006/relationships/image" Target="../media/image96.jpeg"/><Relationship Id="rId23" Type="http://schemas.openxmlformats.org/officeDocument/2006/relationships/image" Target="../media/image100.png"/><Relationship Id="rId10" Type="http://schemas.openxmlformats.org/officeDocument/2006/relationships/slide" Target="slide10.xml"/><Relationship Id="rId19" Type="http://schemas.openxmlformats.org/officeDocument/2006/relationships/image" Target="../media/image98.jpeg"/><Relationship Id="rId4" Type="http://schemas.openxmlformats.org/officeDocument/2006/relationships/slide" Target="slide6.xml"/><Relationship Id="rId9" Type="http://schemas.openxmlformats.org/officeDocument/2006/relationships/image" Target="../media/image95.jpeg"/><Relationship Id="rId14" Type="http://schemas.openxmlformats.org/officeDocument/2006/relationships/slide" Target="slide7.xml"/><Relationship Id="rId22" Type="http://schemas.openxmlformats.org/officeDocument/2006/relationships/image" Target="../media/image6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104.jpeg"/><Relationship Id="rId18" Type="http://schemas.openxmlformats.org/officeDocument/2006/relationships/slide" Target="slide14.xml"/><Relationship Id="rId3" Type="http://schemas.openxmlformats.org/officeDocument/2006/relationships/image" Target="../media/image40.jpeg"/><Relationship Id="rId21" Type="http://schemas.openxmlformats.org/officeDocument/2006/relationships/image" Target="../media/image108.jpeg"/><Relationship Id="rId7" Type="http://schemas.openxmlformats.org/officeDocument/2006/relationships/image" Target="../media/image53.jpeg"/><Relationship Id="rId12" Type="http://schemas.openxmlformats.org/officeDocument/2006/relationships/slide" Target="slide11.xml"/><Relationship Id="rId17" Type="http://schemas.openxmlformats.org/officeDocument/2006/relationships/image" Target="../media/image106.jpeg"/><Relationship Id="rId2" Type="http://schemas.openxmlformats.org/officeDocument/2006/relationships/notesSlide" Target="../notesSlides/notesSlide10.xml"/><Relationship Id="rId16" Type="http://schemas.openxmlformats.org/officeDocument/2006/relationships/slide" Target="slide12.xml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103.jpeg"/><Relationship Id="rId24" Type="http://schemas.openxmlformats.org/officeDocument/2006/relationships/image" Target="../media/image64.jpeg"/><Relationship Id="rId5" Type="http://schemas.openxmlformats.org/officeDocument/2006/relationships/image" Target="../media/image101.jpeg"/><Relationship Id="rId15" Type="http://schemas.openxmlformats.org/officeDocument/2006/relationships/image" Target="../media/image105.jpeg"/><Relationship Id="rId23" Type="http://schemas.openxmlformats.org/officeDocument/2006/relationships/image" Target="../media/image5.png"/><Relationship Id="rId10" Type="http://schemas.openxmlformats.org/officeDocument/2006/relationships/slide" Target="slide10.xml"/><Relationship Id="rId19" Type="http://schemas.openxmlformats.org/officeDocument/2006/relationships/image" Target="../media/image107.jpeg"/><Relationship Id="rId4" Type="http://schemas.openxmlformats.org/officeDocument/2006/relationships/slide" Target="slide1.xml"/><Relationship Id="rId9" Type="http://schemas.openxmlformats.org/officeDocument/2006/relationships/image" Target="../media/image102.jpeg"/><Relationship Id="rId14" Type="http://schemas.openxmlformats.org/officeDocument/2006/relationships/slide" Target="slide7.xml"/><Relationship Id="rId22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69.jpeg"/><Relationship Id="rId18" Type="http://schemas.openxmlformats.org/officeDocument/2006/relationships/slide" Target="slide14.xml"/><Relationship Id="rId3" Type="http://schemas.openxmlformats.org/officeDocument/2006/relationships/image" Target="../media/image40.jpeg"/><Relationship Id="rId21" Type="http://schemas.openxmlformats.org/officeDocument/2006/relationships/image" Target="../media/image115.jpeg"/><Relationship Id="rId7" Type="http://schemas.openxmlformats.org/officeDocument/2006/relationships/image" Target="../media/image53.jpeg"/><Relationship Id="rId12" Type="http://schemas.openxmlformats.org/officeDocument/2006/relationships/slide" Target="slide11.xml"/><Relationship Id="rId17" Type="http://schemas.openxmlformats.org/officeDocument/2006/relationships/image" Target="../media/image113.jpeg"/><Relationship Id="rId2" Type="http://schemas.openxmlformats.org/officeDocument/2006/relationships/notesSlide" Target="../notesSlides/notesSlide11.xml"/><Relationship Id="rId16" Type="http://schemas.openxmlformats.org/officeDocument/2006/relationships/slide" Target="slide12.xml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111.jpeg"/><Relationship Id="rId24" Type="http://schemas.openxmlformats.org/officeDocument/2006/relationships/image" Target="../media/image64.jpeg"/><Relationship Id="rId5" Type="http://schemas.openxmlformats.org/officeDocument/2006/relationships/image" Target="../media/image109.jpeg"/><Relationship Id="rId15" Type="http://schemas.openxmlformats.org/officeDocument/2006/relationships/image" Target="../media/image112.jpeg"/><Relationship Id="rId23" Type="http://schemas.openxmlformats.org/officeDocument/2006/relationships/image" Target="../media/image116.png"/><Relationship Id="rId10" Type="http://schemas.openxmlformats.org/officeDocument/2006/relationships/slide" Target="slide10.xml"/><Relationship Id="rId19" Type="http://schemas.openxmlformats.org/officeDocument/2006/relationships/image" Target="../media/image114.jpeg"/><Relationship Id="rId4" Type="http://schemas.openxmlformats.org/officeDocument/2006/relationships/slide" Target="slide6.xml"/><Relationship Id="rId9" Type="http://schemas.openxmlformats.org/officeDocument/2006/relationships/image" Target="../media/image110.jpeg"/><Relationship Id="rId14" Type="http://schemas.openxmlformats.org/officeDocument/2006/relationships/slide" Target="slide7.xml"/><Relationship Id="rId22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91.jpeg"/><Relationship Id="rId18" Type="http://schemas.openxmlformats.org/officeDocument/2006/relationships/slide" Target="slide14.xml"/><Relationship Id="rId3" Type="http://schemas.openxmlformats.org/officeDocument/2006/relationships/image" Target="../media/image40.jpeg"/><Relationship Id="rId21" Type="http://schemas.openxmlformats.org/officeDocument/2006/relationships/image" Target="../media/image122.jpeg"/><Relationship Id="rId7" Type="http://schemas.openxmlformats.org/officeDocument/2006/relationships/image" Target="../media/image53.jpeg"/><Relationship Id="rId12" Type="http://schemas.openxmlformats.org/officeDocument/2006/relationships/slide" Target="slide11.xml"/><Relationship Id="rId17" Type="http://schemas.openxmlformats.org/officeDocument/2006/relationships/image" Target="../media/image120.jpeg"/><Relationship Id="rId2" Type="http://schemas.openxmlformats.org/officeDocument/2006/relationships/notesSlide" Target="../notesSlides/notesSlide12.xml"/><Relationship Id="rId16" Type="http://schemas.openxmlformats.org/officeDocument/2006/relationships/slide" Target="slide12.xml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68.jpeg"/><Relationship Id="rId24" Type="http://schemas.openxmlformats.org/officeDocument/2006/relationships/image" Target="../media/image5.png"/><Relationship Id="rId5" Type="http://schemas.openxmlformats.org/officeDocument/2006/relationships/image" Target="../media/image117.jpeg"/><Relationship Id="rId15" Type="http://schemas.openxmlformats.org/officeDocument/2006/relationships/image" Target="../media/image119.jpeg"/><Relationship Id="rId23" Type="http://schemas.openxmlformats.org/officeDocument/2006/relationships/image" Target="../media/image62.png"/><Relationship Id="rId10" Type="http://schemas.openxmlformats.org/officeDocument/2006/relationships/slide" Target="slide10.xml"/><Relationship Id="rId19" Type="http://schemas.openxmlformats.org/officeDocument/2006/relationships/image" Target="../media/image121.jpeg"/><Relationship Id="rId4" Type="http://schemas.openxmlformats.org/officeDocument/2006/relationships/slide" Target="slide6.xml"/><Relationship Id="rId9" Type="http://schemas.openxmlformats.org/officeDocument/2006/relationships/image" Target="../media/image118.jpeg"/><Relationship Id="rId14" Type="http://schemas.openxmlformats.org/officeDocument/2006/relationships/slide" Target="slide7.xml"/><Relationship Id="rId22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.png"/><Relationship Id="rId5" Type="http://schemas.openxmlformats.org/officeDocument/2006/relationships/slide" Target="slide16.xml"/><Relationship Id="rId4" Type="http://schemas.openxmlformats.org/officeDocument/2006/relationships/image" Target="../media/image1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13" Type="http://schemas.openxmlformats.org/officeDocument/2006/relationships/image" Target="../media/image133.jpeg"/><Relationship Id="rId18" Type="http://schemas.openxmlformats.org/officeDocument/2006/relationships/image" Target="../media/image138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28.jpeg"/><Relationship Id="rId12" Type="http://schemas.openxmlformats.org/officeDocument/2006/relationships/image" Target="../media/image132.jpeg"/><Relationship Id="rId17" Type="http://schemas.openxmlformats.org/officeDocument/2006/relationships/image" Target="../media/image137.png"/><Relationship Id="rId2" Type="http://schemas.openxmlformats.org/officeDocument/2006/relationships/slideLayout" Target="../slideLayouts/slideLayout29.xml"/><Relationship Id="rId16" Type="http://schemas.openxmlformats.org/officeDocument/2006/relationships/image" Target="../media/image136.jpeg"/><Relationship Id="rId1" Type="http://schemas.openxmlformats.org/officeDocument/2006/relationships/audio" Target="file:///C:\Users\Mafany\Desktop\Salova\&#1055;&#1088;&#1086;&#1077;&#1082;&#1090;%20&#1057;&#1072;&#1083;&#1086;&#1074;&#1086;&#1081;%20&#1047;.&#1042;\&#1053;&#1054;&#1042;&#1054;&#1050;&#1059;&#1041;&#1040;&#1053;&#1057;&#1050;%20.mp3" TargetMode="External"/><Relationship Id="rId6" Type="http://schemas.openxmlformats.org/officeDocument/2006/relationships/image" Target="../media/image127.jpeg"/><Relationship Id="rId11" Type="http://schemas.openxmlformats.org/officeDocument/2006/relationships/image" Target="../media/image131.jpeg"/><Relationship Id="rId5" Type="http://schemas.openxmlformats.org/officeDocument/2006/relationships/image" Target="../media/image126.jpeg"/><Relationship Id="rId15" Type="http://schemas.openxmlformats.org/officeDocument/2006/relationships/image" Target="../media/image135.jpeg"/><Relationship Id="rId10" Type="http://schemas.openxmlformats.org/officeDocument/2006/relationships/image" Target="../media/image130.jpeg"/><Relationship Id="rId19" Type="http://schemas.openxmlformats.org/officeDocument/2006/relationships/image" Target="../media/image5.png"/><Relationship Id="rId4" Type="http://schemas.openxmlformats.org/officeDocument/2006/relationships/image" Target="../media/image125.jpeg"/><Relationship Id="rId9" Type="http://schemas.openxmlformats.org/officeDocument/2006/relationships/slide" Target="slide3.xml"/><Relationship Id="rId14" Type="http://schemas.openxmlformats.org/officeDocument/2006/relationships/image" Target="../media/image13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12" Type="http://schemas.openxmlformats.org/officeDocument/2006/relationships/image" Target="../media/image15.png"/><Relationship Id="rId1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6" Type="http://schemas.microsoft.com/office/2007/relationships/media" Target="../media/media1.mp3"/><Relationship Id="rId1" Type="http://schemas.openxmlformats.org/officeDocument/2006/relationships/video" Target="NULL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5" Type="http://schemas.openxmlformats.org/officeDocument/2006/relationships/image" Target="../media/image18.gif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" Target="slide4.xml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jpeg"/><Relationship Id="rId11" Type="http://schemas.openxmlformats.org/officeDocument/2006/relationships/image" Target="../media/image24.jpeg"/><Relationship Id="rId5" Type="http://schemas.openxmlformats.org/officeDocument/2006/relationships/slide" Target="slide16.xml"/><Relationship Id="rId10" Type="http://schemas.openxmlformats.org/officeDocument/2006/relationships/image" Target="../media/image5.png"/><Relationship Id="rId4" Type="http://schemas.openxmlformats.org/officeDocument/2006/relationships/image" Target="../media/image20.jpe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jpeg"/><Relationship Id="rId18" Type="http://schemas.openxmlformats.org/officeDocument/2006/relationships/image" Target="../media/image39.jpeg"/><Relationship Id="rId3" Type="http://schemas.openxmlformats.org/officeDocument/2006/relationships/image" Target="../media/image25.png"/><Relationship Id="rId7" Type="http://schemas.openxmlformats.org/officeDocument/2006/relationships/slide" Target="slide3.xml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7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8.jpeg"/><Relationship Id="rId11" Type="http://schemas.openxmlformats.org/officeDocument/2006/relationships/image" Target="../media/image32.jpeg"/><Relationship Id="rId5" Type="http://schemas.openxmlformats.org/officeDocument/2006/relationships/image" Target="../media/image27.jpe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4" Type="http://schemas.openxmlformats.org/officeDocument/2006/relationships/image" Target="../media/image26.jpeg"/><Relationship Id="rId9" Type="http://schemas.openxmlformats.org/officeDocument/2006/relationships/image" Target="../media/image30.png"/><Relationship Id="rId14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openxmlformats.org/officeDocument/2006/relationships/image" Target="../media/image50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12" Type="http://schemas.openxmlformats.org/officeDocument/2006/relationships/image" Target="../media/image49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5" Type="http://schemas.openxmlformats.org/officeDocument/2006/relationships/image" Target="../media/image51.pn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Relationship Id="rId1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56.jpeg"/><Relationship Id="rId18" Type="http://schemas.openxmlformats.org/officeDocument/2006/relationships/slide" Target="slide10.xml"/><Relationship Id="rId3" Type="http://schemas.openxmlformats.org/officeDocument/2006/relationships/image" Target="../media/image40.jpeg"/><Relationship Id="rId21" Type="http://schemas.openxmlformats.org/officeDocument/2006/relationships/image" Target="../media/image61.jpeg"/><Relationship Id="rId7" Type="http://schemas.openxmlformats.org/officeDocument/2006/relationships/image" Target="../media/image53.jpeg"/><Relationship Id="rId12" Type="http://schemas.openxmlformats.org/officeDocument/2006/relationships/slide" Target="slide12.xml"/><Relationship Id="rId17" Type="http://schemas.openxmlformats.org/officeDocument/2006/relationships/image" Target="../media/image59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8.jpeg"/><Relationship Id="rId20" Type="http://schemas.openxmlformats.org/officeDocument/2006/relationships/slide" Target="slide7.xml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55.jpeg"/><Relationship Id="rId24" Type="http://schemas.openxmlformats.org/officeDocument/2006/relationships/image" Target="../media/image64.jpeg"/><Relationship Id="rId5" Type="http://schemas.openxmlformats.org/officeDocument/2006/relationships/image" Target="../media/image52.jpeg"/><Relationship Id="rId15" Type="http://schemas.openxmlformats.org/officeDocument/2006/relationships/image" Target="../media/image57.jpeg"/><Relationship Id="rId23" Type="http://schemas.openxmlformats.org/officeDocument/2006/relationships/image" Target="../media/image63.png"/><Relationship Id="rId10" Type="http://schemas.openxmlformats.org/officeDocument/2006/relationships/slide" Target="slide11.xml"/><Relationship Id="rId19" Type="http://schemas.openxmlformats.org/officeDocument/2006/relationships/image" Target="../media/image60.jpeg"/><Relationship Id="rId4" Type="http://schemas.openxmlformats.org/officeDocument/2006/relationships/slide" Target="slide6.xml"/><Relationship Id="rId9" Type="http://schemas.openxmlformats.org/officeDocument/2006/relationships/image" Target="../media/image54.jpeg"/><Relationship Id="rId14" Type="http://schemas.openxmlformats.org/officeDocument/2006/relationships/slide" Target="slide14.xml"/><Relationship Id="rId22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slide" Target="slide7.xml"/><Relationship Id="rId18" Type="http://schemas.openxmlformats.org/officeDocument/2006/relationships/image" Target="../media/image72.jpeg"/><Relationship Id="rId3" Type="http://schemas.openxmlformats.org/officeDocument/2006/relationships/image" Target="../media/image40.jpeg"/><Relationship Id="rId21" Type="http://schemas.openxmlformats.org/officeDocument/2006/relationships/image" Target="../media/image62.png"/><Relationship Id="rId7" Type="http://schemas.openxmlformats.org/officeDocument/2006/relationships/image" Target="../media/image66.jpeg"/><Relationship Id="rId12" Type="http://schemas.openxmlformats.org/officeDocument/2006/relationships/image" Target="../media/image69.jpeg"/><Relationship Id="rId17" Type="http://schemas.openxmlformats.org/officeDocument/2006/relationships/slide" Target="slide14.xm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71.jpeg"/><Relationship Id="rId20" Type="http://schemas.openxmlformats.org/officeDocument/2006/relationships/image" Target="../media/image73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slide" Target="slide11.xml"/><Relationship Id="rId5" Type="http://schemas.openxmlformats.org/officeDocument/2006/relationships/image" Target="../media/image65.jpeg"/><Relationship Id="rId15" Type="http://schemas.openxmlformats.org/officeDocument/2006/relationships/slide" Target="slide12.xml"/><Relationship Id="rId23" Type="http://schemas.openxmlformats.org/officeDocument/2006/relationships/image" Target="../media/image64.jpeg"/><Relationship Id="rId10" Type="http://schemas.openxmlformats.org/officeDocument/2006/relationships/image" Target="../media/image68.jpeg"/><Relationship Id="rId19" Type="http://schemas.openxmlformats.org/officeDocument/2006/relationships/image" Target="../media/image58.jpeg"/><Relationship Id="rId4" Type="http://schemas.openxmlformats.org/officeDocument/2006/relationships/slide" Target="slide6.xml"/><Relationship Id="rId9" Type="http://schemas.openxmlformats.org/officeDocument/2006/relationships/slide" Target="slide10.xml"/><Relationship Id="rId14" Type="http://schemas.openxmlformats.org/officeDocument/2006/relationships/image" Target="../media/image70.jpeg"/><Relationship Id="rId22" Type="http://schemas.openxmlformats.org/officeDocument/2006/relationships/image" Target="../media/image7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69.jpeg"/><Relationship Id="rId18" Type="http://schemas.openxmlformats.org/officeDocument/2006/relationships/slide" Target="slide14.xml"/><Relationship Id="rId3" Type="http://schemas.openxmlformats.org/officeDocument/2006/relationships/image" Target="../media/image40.jpeg"/><Relationship Id="rId21" Type="http://schemas.openxmlformats.org/officeDocument/2006/relationships/image" Target="../media/image80.jpeg"/><Relationship Id="rId7" Type="http://schemas.openxmlformats.org/officeDocument/2006/relationships/image" Target="../media/image53.jpeg"/><Relationship Id="rId12" Type="http://schemas.openxmlformats.org/officeDocument/2006/relationships/slide" Target="slide11.xml"/><Relationship Id="rId17" Type="http://schemas.openxmlformats.org/officeDocument/2006/relationships/image" Target="../media/image78.jpeg"/><Relationship Id="rId2" Type="http://schemas.openxmlformats.org/officeDocument/2006/relationships/notesSlide" Target="../notesSlides/notesSlide6.xml"/><Relationship Id="rId16" Type="http://schemas.openxmlformats.org/officeDocument/2006/relationships/slide" Target="slide12.xml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60.jpeg"/><Relationship Id="rId24" Type="http://schemas.openxmlformats.org/officeDocument/2006/relationships/image" Target="../media/image64.jpeg"/><Relationship Id="rId5" Type="http://schemas.openxmlformats.org/officeDocument/2006/relationships/image" Target="../media/image75.jpeg"/><Relationship Id="rId15" Type="http://schemas.openxmlformats.org/officeDocument/2006/relationships/image" Target="../media/image77.jpeg"/><Relationship Id="rId23" Type="http://schemas.openxmlformats.org/officeDocument/2006/relationships/image" Target="../media/image5.png"/><Relationship Id="rId10" Type="http://schemas.openxmlformats.org/officeDocument/2006/relationships/slide" Target="slide10.xml"/><Relationship Id="rId19" Type="http://schemas.openxmlformats.org/officeDocument/2006/relationships/image" Target="../media/image79.jpeg"/><Relationship Id="rId4" Type="http://schemas.openxmlformats.org/officeDocument/2006/relationships/slide" Target="slide6.xml"/><Relationship Id="rId9" Type="http://schemas.openxmlformats.org/officeDocument/2006/relationships/image" Target="../media/image76.jpeg"/><Relationship Id="rId14" Type="http://schemas.openxmlformats.org/officeDocument/2006/relationships/slide" Target="slide7.xml"/><Relationship Id="rId22" Type="http://schemas.openxmlformats.org/officeDocument/2006/relationships/image" Target="../media/image6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82.jpeg"/><Relationship Id="rId18" Type="http://schemas.openxmlformats.org/officeDocument/2006/relationships/slide" Target="slide14.xml"/><Relationship Id="rId3" Type="http://schemas.openxmlformats.org/officeDocument/2006/relationships/image" Target="../media/image40.jpeg"/><Relationship Id="rId21" Type="http://schemas.openxmlformats.org/officeDocument/2006/relationships/image" Target="../media/image86.jpeg"/><Relationship Id="rId7" Type="http://schemas.openxmlformats.org/officeDocument/2006/relationships/image" Target="../media/image53.jpeg"/><Relationship Id="rId12" Type="http://schemas.openxmlformats.org/officeDocument/2006/relationships/slide" Target="slide11.xml"/><Relationship Id="rId17" Type="http://schemas.openxmlformats.org/officeDocument/2006/relationships/image" Target="../media/image84.jpeg"/><Relationship Id="rId2" Type="http://schemas.openxmlformats.org/officeDocument/2006/relationships/notesSlide" Target="../notesSlides/notesSlide7.xml"/><Relationship Id="rId16" Type="http://schemas.openxmlformats.org/officeDocument/2006/relationships/slide" Target="slide12.xml"/><Relationship Id="rId20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6" Type="http://schemas.openxmlformats.org/officeDocument/2006/relationships/slide" Target="slide13.xml"/><Relationship Id="rId11" Type="http://schemas.openxmlformats.org/officeDocument/2006/relationships/image" Target="../media/image60.jpeg"/><Relationship Id="rId24" Type="http://schemas.openxmlformats.org/officeDocument/2006/relationships/image" Target="../media/image64.jpeg"/><Relationship Id="rId5" Type="http://schemas.openxmlformats.org/officeDocument/2006/relationships/image" Target="../media/image81.jpeg"/><Relationship Id="rId15" Type="http://schemas.openxmlformats.org/officeDocument/2006/relationships/image" Target="../media/image83.jpeg"/><Relationship Id="rId23" Type="http://schemas.openxmlformats.org/officeDocument/2006/relationships/image" Target="../media/image87.png"/><Relationship Id="rId10" Type="http://schemas.openxmlformats.org/officeDocument/2006/relationships/slide" Target="slide10.xml"/><Relationship Id="rId19" Type="http://schemas.openxmlformats.org/officeDocument/2006/relationships/image" Target="../media/image85.jpeg"/><Relationship Id="rId4" Type="http://schemas.openxmlformats.org/officeDocument/2006/relationships/slide" Target="slide6.xml"/><Relationship Id="rId9" Type="http://schemas.openxmlformats.org/officeDocument/2006/relationships/image" Target="../media/image67.jpeg"/><Relationship Id="rId14" Type="http://schemas.openxmlformats.org/officeDocument/2006/relationships/slide" Target="slide7.xml"/><Relationship Id="rId22" Type="http://schemas.openxmlformats.org/officeDocument/2006/relationships/image" Target="../media/image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285860"/>
            <a:ext cx="813690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Улицы  станицы </a:t>
            </a:r>
            <a:r>
              <a:rPr lang="ru-RU" sz="6600" b="1" dirty="0" err="1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Нижнебаканской</a:t>
            </a:r>
            <a:r>
              <a:rPr lang="ru-RU" sz="66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, </a:t>
            </a:r>
          </a:p>
          <a:p>
            <a:pPr algn="ctr"/>
            <a:r>
              <a:rPr lang="ru-RU" sz="40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названные в честь героев </a:t>
            </a:r>
          </a:p>
          <a:p>
            <a:pPr algn="ctr"/>
            <a:r>
              <a:rPr lang="ru-RU" sz="40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Великой Отечественной войны</a:t>
            </a:r>
            <a:endParaRPr lang="ru-RU" sz="6600" b="1" dirty="0">
              <a:solidFill>
                <a:srgbClr val="B80410"/>
              </a:solidFill>
              <a:effectLst>
                <a:glow rad="228600">
                  <a:schemeClr val="bg1"/>
                </a:glo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6211669"/>
            <a:ext cx="7884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75511">
            <a:off x="-229946" y="4203810"/>
            <a:ext cx="2611766" cy="25979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2585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2933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0"/>
            <a:ext cx="692948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+mj-lt"/>
                <a:cs typeface="Times New Roman" panose="02020603050405020304" pitchFamily="18" charset="0"/>
              </a:rPr>
              <a:t>У самолёта б</a:t>
            </a:r>
            <a:r>
              <a:rPr lang="ru-RU" sz="2000" dirty="0" smtClean="0">
                <a:latin typeface="+mj-lt"/>
              </a:rPr>
              <a:t>ыл поврежден топливный бак, и самолет загорелся. </a:t>
            </a:r>
            <a:r>
              <a:rPr lang="ru-RU" sz="2000" b="1" dirty="0" smtClean="0">
                <a:latin typeface="+mj-lt"/>
              </a:rPr>
              <a:t>Н.Гастелло</a:t>
            </a:r>
            <a:r>
              <a:rPr lang="ru-RU" sz="2000" dirty="0" smtClean="0">
                <a:latin typeface="+mj-lt"/>
              </a:rPr>
              <a:t> направил горящую машину на колонну врага. Все члены экипажа погибли.  </a:t>
            </a:r>
          </a:p>
          <a:p>
            <a:pPr algn="ctr"/>
            <a:r>
              <a:rPr lang="ru-RU" sz="2000" dirty="0" smtClean="0"/>
              <a:t>Командиру, капитану  </a:t>
            </a:r>
            <a:r>
              <a:rPr lang="ru-RU" sz="2000" b="1" dirty="0" smtClean="0"/>
              <a:t>Николаю  Гастелло </a:t>
            </a:r>
            <a:r>
              <a:rPr lang="ru-RU" sz="2000" dirty="0" smtClean="0"/>
              <a:t>было присвоено звание Герой Советского Союза посмертно.  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738420" y="1365943"/>
            <a:ext cx="690308" cy="10013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786710" y="2500306"/>
            <a:ext cx="632936" cy="94801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728861" y="2494792"/>
            <a:ext cx="699867" cy="9201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661178" y="3581400"/>
            <a:ext cx="787364" cy="9548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642910" y="4643446"/>
            <a:ext cx="753713" cy="89727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7743408" y="1449243"/>
            <a:ext cx="673200" cy="918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7715272" y="3571876"/>
            <a:ext cx="687520" cy="9548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7715272" y="4714884"/>
            <a:ext cx="729618" cy="77208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857338" y="1857364"/>
            <a:ext cx="5357850" cy="3786214"/>
          </a:xfrm>
          <a:prstGeom prst="rect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1"/>
          <a:stretch>
            <a:fillRect/>
          </a:stretch>
        </p:blipFill>
        <p:spPr bwMode="auto">
          <a:xfrm>
            <a:off x="3357554" y="1928802"/>
            <a:ext cx="2478451" cy="362885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8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875511">
            <a:off x="-272787" y="5419944"/>
            <a:ext cx="1804122" cy="1656184"/>
          </a:xfrm>
          <a:prstGeom prst="rect">
            <a:avLst/>
          </a:prstGeom>
          <a:noFill/>
        </p:spPr>
      </p:pic>
      <p:pic>
        <p:nvPicPr>
          <p:cNvPr id="19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572396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2933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1429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Матросов </a:t>
            </a:r>
            <a:r>
              <a:rPr lang="ru-RU" sz="2000" dirty="0" smtClean="0"/>
              <a:t>27 февраля 1943 года  во время боя близ деревни Чернушки Псковской области  пробрался к амбразуре дзота и бросил внутрь две гранаты. Выстрелы прекратились. Но стоило нашим бойцам подняться в атаку, пулемет вновь начал поливать их градом пуль.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42910" y="1643050"/>
            <a:ext cx="704318" cy="10216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858148" y="2857496"/>
            <a:ext cx="642942" cy="962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602663" y="2793994"/>
            <a:ext cx="754627" cy="9921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571472" y="3857628"/>
            <a:ext cx="765764" cy="9286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571472" y="4857760"/>
            <a:ext cx="780103" cy="9286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7786710" y="1703794"/>
            <a:ext cx="785818" cy="10715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7833732" y="3929066"/>
            <a:ext cx="668659" cy="9286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7858147" y="5029272"/>
            <a:ext cx="648029" cy="6857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785918" y="1850216"/>
            <a:ext cx="5522386" cy="3786214"/>
          </a:xfrm>
          <a:prstGeom prst="rect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1" cstate="email"/>
          <a:stretch>
            <a:fillRect/>
          </a:stretch>
        </p:blipFill>
        <p:spPr bwMode="auto">
          <a:xfrm>
            <a:off x="3286116" y="2000240"/>
            <a:ext cx="2540879" cy="3578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7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 rot="1875511">
            <a:off x="-231739" y="5598872"/>
            <a:ext cx="1620604" cy="1487714"/>
          </a:xfrm>
          <a:prstGeom prst="rect">
            <a:avLst/>
          </a:prstGeom>
          <a:noFill/>
        </p:spPr>
      </p:pic>
      <p:pic>
        <p:nvPicPr>
          <p:cNvPr id="18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572396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2933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14290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Во время Отечественной войны </a:t>
            </a:r>
            <a:r>
              <a:rPr lang="ru-RU" sz="2000" b="1" dirty="0" smtClean="0"/>
              <a:t>Михаила Водопьянова</a:t>
            </a:r>
            <a:r>
              <a:rPr lang="ru-RU" sz="2000" dirty="0" smtClean="0"/>
              <a:t>  назначают командиром дивизии бомбардировщиков дальнего действия. Летчики этого соединения уже осенью 1941 года осуществили бомбардировку Берлина и других крупных городов Германии.  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42910" y="1285860"/>
            <a:ext cx="740720" cy="10744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761919" y="2571744"/>
            <a:ext cx="667734" cy="10001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642910" y="2428868"/>
            <a:ext cx="760664" cy="10001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622726" y="3571876"/>
            <a:ext cx="795217" cy="9644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611190" y="4643446"/>
            <a:ext cx="840110" cy="10001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7726555" y="1470096"/>
            <a:ext cx="703098" cy="9587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7735275" y="3679033"/>
            <a:ext cx="694377" cy="9644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7715272" y="4857760"/>
            <a:ext cx="742598" cy="7858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893075" y="1857364"/>
            <a:ext cx="5357850" cy="3786214"/>
          </a:xfrm>
          <a:prstGeom prst="rect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1" cstate="email"/>
          <a:stretch>
            <a:fillRect/>
          </a:stretch>
        </p:blipFill>
        <p:spPr bwMode="auto">
          <a:xfrm>
            <a:off x="3186392" y="1927925"/>
            <a:ext cx="2627198" cy="3655233"/>
          </a:xfrm>
          <a:prstGeom prst="rect">
            <a:avLst/>
          </a:prstGeom>
          <a:noFill/>
        </p:spPr>
      </p:pic>
      <p:pic>
        <p:nvPicPr>
          <p:cNvPr id="16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7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875511">
            <a:off x="-272787" y="5419944"/>
            <a:ext cx="1804122" cy="1656184"/>
          </a:xfrm>
          <a:prstGeom prst="rect">
            <a:avLst/>
          </a:prstGeom>
          <a:noFill/>
        </p:spPr>
      </p:pic>
      <p:pic>
        <p:nvPicPr>
          <p:cNvPr id="18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500958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08347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8572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Василий Малыгин,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/>
              <a:t>олковник, Герой Советского Союза, в Великую Отечественную войну вошёл опытным, боевым мастером лётного дела.   Советский лётчик умело бомбил вражеские объекты, штурмовал танковые колонны, которые рвались к Москве и Ленинграду.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785786" y="1643050"/>
            <a:ext cx="714380" cy="10362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719857" y="2786058"/>
            <a:ext cx="667735" cy="100013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714348" y="2786058"/>
            <a:ext cx="742386" cy="9761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714348" y="3857628"/>
            <a:ext cx="770926" cy="93495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714348" y="4857760"/>
            <a:ext cx="780102" cy="9286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7715272" y="1714488"/>
            <a:ext cx="686987" cy="9368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7715272" y="3929066"/>
            <a:ext cx="675645" cy="9383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7728560" y="5033710"/>
            <a:ext cx="643834" cy="6813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893075" y="1857364"/>
            <a:ext cx="5357850" cy="3786214"/>
          </a:xfrm>
          <a:prstGeom prst="rect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1" cstate="email"/>
          <a:stretch>
            <a:fillRect/>
          </a:stretch>
        </p:blipFill>
        <p:spPr bwMode="auto">
          <a:xfrm>
            <a:off x="3338689" y="1944759"/>
            <a:ext cx="2394614" cy="35842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8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 rot="1875511">
            <a:off x="-297037" y="5606019"/>
            <a:ext cx="1657673" cy="1521744"/>
          </a:xfrm>
          <a:prstGeom prst="rect">
            <a:avLst/>
          </a:prstGeom>
          <a:noFill/>
        </p:spPr>
      </p:pic>
      <p:pic>
        <p:nvPicPr>
          <p:cNvPr id="19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429520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2933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0"/>
            <a:ext cx="86439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Ми</a:t>
            </a:r>
            <a:r>
              <a:rPr lang="en-US" sz="2000" b="1" dirty="0" smtClean="0"/>
              <a:t>x</a:t>
            </a:r>
            <a:r>
              <a:rPr lang="ru-RU" sz="2000" b="1" dirty="0" smtClean="0"/>
              <a:t>аил Водопьянов </a:t>
            </a:r>
            <a:r>
              <a:rPr lang="ru-RU" sz="2000" dirty="0" smtClean="0"/>
              <a:t>также занимался заброской партизанских групп в глубокий немецкий тыл. Он продолжил сражаться с фашистами, возглавив летный экипаж и совершая по 20 ночных вылетов. 	</a:t>
            </a:r>
          </a:p>
          <a:p>
            <a:pPr algn="ctr"/>
            <a:r>
              <a:rPr lang="ru-RU" sz="2000" dirty="0" smtClean="0"/>
              <a:t>В 1943 году </a:t>
            </a:r>
            <a:r>
              <a:rPr lang="ru-RU" sz="2000" b="1" dirty="0" smtClean="0"/>
              <a:t>М.Водопьянову</a:t>
            </a:r>
            <a:r>
              <a:rPr lang="ru-RU" sz="2000" dirty="0" smtClean="0"/>
              <a:t> было присвоено звание генерал-майор авиации, Герой Советского Союза. 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714348" y="1357298"/>
            <a:ext cx="694092" cy="10067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858148" y="2571744"/>
            <a:ext cx="642942" cy="962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714348" y="2500306"/>
            <a:ext cx="738744" cy="971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662551" y="3607097"/>
            <a:ext cx="766177" cy="9291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674218" y="4671531"/>
            <a:ext cx="754509" cy="8982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7844950" y="1513161"/>
            <a:ext cx="656139" cy="8947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7834897" y="3679033"/>
            <a:ext cx="666193" cy="9252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7786710" y="4857760"/>
            <a:ext cx="732963" cy="7756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785918" y="1857364"/>
            <a:ext cx="5522386" cy="3786214"/>
          </a:xfrm>
          <a:prstGeom prst="rect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1" cstate="email"/>
          <a:stretch>
            <a:fillRect/>
          </a:stretch>
        </p:blipFill>
        <p:spPr bwMode="auto">
          <a:xfrm>
            <a:off x="3214678" y="2143116"/>
            <a:ext cx="3000396" cy="3326213"/>
          </a:xfrm>
          <a:prstGeom prst="rect">
            <a:avLst/>
          </a:prstGeom>
          <a:noFill/>
        </p:spPr>
      </p:pic>
      <p:sp>
        <p:nvSpPr>
          <p:cNvPr id="32" name="Стрелка влево 31">
            <a:hlinkClick r:id="" action="ppaction://noaction"/>
          </p:cNvPr>
          <p:cNvSpPr/>
          <p:nvPr/>
        </p:nvSpPr>
        <p:spPr>
          <a:xfrm>
            <a:off x="7572396" y="6072206"/>
            <a:ext cx="1242946" cy="500066"/>
          </a:xfrm>
          <a:prstGeom prst="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hlinkClick r:id="rId22" action="ppaction://hlinksldjump"/>
          </p:cNvPr>
          <p:cNvSpPr txBox="1"/>
          <p:nvPr/>
        </p:nvSpPr>
        <p:spPr>
          <a:xfrm>
            <a:off x="7643834" y="6100724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Маршрут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8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9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 rot="1875511">
            <a:off x="-272787" y="5419944"/>
            <a:ext cx="1804122" cy="16561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214282" y="6000768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Прогулка по станице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42910" y="1428736"/>
            <a:ext cx="3929090" cy="29493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786314" y="1428736"/>
            <a:ext cx="3786214" cy="29072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grpSp>
        <p:nvGrpSpPr>
          <p:cNvPr id="39" name="Группа 130"/>
          <p:cNvGrpSpPr/>
          <p:nvPr/>
        </p:nvGrpSpPr>
        <p:grpSpPr>
          <a:xfrm flipH="1">
            <a:off x="7572396" y="5715016"/>
            <a:ext cx="1314384" cy="500066"/>
            <a:chOff x="7472458" y="5572140"/>
            <a:chExt cx="1314384" cy="500066"/>
          </a:xfrm>
        </p:grpSpPr>
        <p:sp>
          <p:nvSpPr>
            <p:cNvPr id="40" name="Стрелка влево 39">
              <a:hlinkClick r:id="" action="ppaction://noaction"/>
            </p:cNvPr>
            <p:cNvSpPr/>
            <p:nvPr/>
          </p:nvSpPr>
          <p:spPr>
            <a:xfrm>
              <a:off x="7472458" y="5572140"/>
              <a:ext cx="1242946" cy="500066"/>
            </a:xfrm>
            <a:prstGeom prst="lef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>
              <a:hlinkClick r:id="rId5" action="ppaction://hlinksldjump"/>
            </p:cNvPr>
            <p:cNvSpPr txBox="1"/>
            <p:nvPr/>
          </p:nvSpPr>
          <p:spPr>
            <a:xfrm>
              <a:off x="7500958" y="5572140"/>
              <a:ext cx="12858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Маршрут 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Нашивка 3">
            <a:hlinkClick r:id="" action="ppaction://noaction"/>
          </p:cNvPr>
          <p:cNvSpPr/>
          <p:nvPr/>
        </p:nvSpPr>
        <p:spPr>
          <a:xfrm>
            <a:off x="8072462" y="5643578"/>
            <a:ext cx="428596" cy="500066"/>
          </a:xfrm>
          <a:prstGeom prst="chevron">
            <a:avLst/>
          </a:prstGeom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875511">
            <a:off x="-272787" y="5419944"/>
            <a:ext cx="1804122" cy="16561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00042"/>
            <a:ext cx="7643866" cy="5643602"/>
          </a:xfrm>
          <a:prstGeom prst="rect">
            <a:avLst/>
          </a:prstGeom>
          <a:solidFill>
            <a:srgbClr val="FEF1E6"/>
          </a:solidFill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grpSp>
        <p:nvGrpSpPr>
          <p:cNvPr id="4" name="Группа 5"/>
          <p:cNvGrpSpPr/>
          <p:nvPr/>
        </p:nvGrpSpPr>
        <p:grpSpPr>
          <a:xfrm>
            <a:off x="792000" y="538164"/>
            <a:ext cx="7560000" cy="5699147"/>
            <a:chOff x="744425" y="5322412"/>
            <a:chExt cx="8120151" cy="5928036"/>
          </a:xfrm>
        </p:grpSpPr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44425" y="5322412"/>
              <a:ext cx="8120151" cy="59280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6850" cap="sq">
              <a:solidFill>
                <a:srgbClr val="92D050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8" name="TextBox 7"/>
            <p:cNvSpPr txBox="1"/>
            <p:nvPr/>
          </p:nvSpPr>
          <p:spPr>
            <a:xfrm>
              <a:off x="1198137" y="8998113"/>
              <a:ext cx="6143668" cy="18888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chemeClr val="accent3"/>
                  </a:solidFill>
                </a:rPr>
                <a:t>Ты пройдись вечерней порою,</a:t>
              </a:r>
              <a:br>
                <a:rPr lang="ru-RU" sz="2800" dirty="0" smtClean="0">
                  <a:solidFill>
                    <a:schemeClr val="accent3"/>
                  </a:solidFill>
                </a:rPr>
              </a:br>
              <a:r>
                <a:rPr lang="ru-RU" sz="2800" dirty="0" smtClean="0">
                  <a:solidFill>
                    <a:schemeClr val="accent3"/>
                  </a:solidFill>
                </a:rPr>
                <a:t>И в названия улиц вглядись,</a:t>
              </a:r>
              <a:br>
                <a:rPr lang="ru-RU" sz="2800" dirty="0" smtClean="0">
                  <a:solidFill>
                    <a:schemeClr val="accent3"/>
                  </a:solidFill>
                </a:rPr>
              </a:br>
              <a:r>
                <a:rPr lang="ru-RU" sz="2800" dirty="0" smtClean="0">
                  <a:solidFill>
                    <a:schemeClr val="accent3"/>
                  </a:solidFill>
                </a:rPr>
                <a:t>Это память о юных героях,</a:t>
              </a:r>
              <a:br>
                <a:rPr lang="ru-RU" sz="2800" dirty="0" smtClean="0">
                  <a:solidFill>
                    <a:schemeClr val="accent3"/>
                  </a:solidFill>
                </a:rPr>
              </a:br>
              <a:r>
                <a:rPr lang="ru-RU" sz="2800" dirty="0" smtClean="0">
                  <a:solidFill>
                    <a:schemeClr val="accent3"/>
                  </a:solidFill>
                </a:rPr>
                <a:t>Что за Родину отдали жизнь</a:t>
              </a:r>
              <a:endParaRPr lang="ru-RU" sz="2800" b="1" dirty="0">
                <a:solidFill>
                  <a:schemeClr val="accent3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grpSp>
        <p:nvGrpSpPr>
          <p:cNvPr id="5" name="Группа 8"/>
          <p:cNvGrpSpPr/>
          <p:nvPr/>
        </p:nvGrpSpPr>
        <p:grpSpPr>
          <a:xfrm>
            <a:off x="857224" y="571480"/>
            <a:ext cx="7429552" cy="5642193"/>
            <a:chOff x="-6145476" y="4291933"/>
            <a:chExt cx="6752891" cy="5854167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/>
            <a:stretch>
              <a:fillRect/>
            </a:stretch>
          </p:blipFill>
          <p:spPr bwMode="auto">
            <a:xfrm>
              <a:off x="-6145476" y="4291933"/>
              <a:ext cx="6752891" cy="5854167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-5767033" y="9100555"/>
              <a:ext cx="5864434" cy="542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Улица </a:t>
              </a:r>
              <a:r>
                <a:rPr lang="ru-RU" sz="2800" b="1" dirty="0" err="1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Гостелло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grpSp>
        <p:nvGrpSpPr>
          <p:cNvPr id="6" name="Группа 12"/>
          <p:cNvGrpSpPr/>
          <p:nvPr/>
        </p:nvGrpSpPr>
        <p:grpSpPr>
          <a:xfrm>
            <a:off x="785786" y="571480"/>
            <a:ext cx="7549752" cy="5643601"/>
            <a:chOff x="6761851" y="954099"/>
            <a:chExt cx="6825624" cy="4896795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6826437" y="954099"/>
              <a:ext cx="6716953" cy="4896795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6761851" y="4965010"/>
              <a:ext cx="6825624" cy="453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Улица </a:t>
              </a:r>
              <a:r>
                <a:rPr lang="ru-RU" sz="2800" b="1" dirty="0" err="1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Гостелло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grpSp>
        <p:nvGrpSpPr>
          <p:cNvPr id="9" name="Группа 15"/>
          <p:cNvGrpSpPr/>
          <p:nvPr/>
        </p:nvGrpSpPr>
        <p:grpSpPr>
          <a:xfrm>
            <a:off x="857224" y="571480"/>
            <a:ext cx="7429552" cy="5643602"/>
            <a:chOff x="-5606274" y="-2129320"/>
            <a:chExt cx="6696667" cy="7527834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-5606274" y="-2129320"/>
              <a:ext cx="6696667" cy="7527834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-5200742" y="4028682"/>
              <a:ext cx="5864434" cy="697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Улица </a:t>
              </a:r>
              <a:r>
                <a:rPr lang="ru-RU" sz="2800" b="1" dirty="0" err="1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Гостелло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grpSp>
        <p:nvGrpSpPr>
          <p:cNvPr id="13" name="Группа 18"/>
          <p:cNvGrpSpPr/>
          <p:nvPr/>
        </p:nvGrpSpPr>
        <p:grpSpPr>
          <a:xfrm>
            <a:off x="857224" y="571480"/>
            <a:ext cx="7425666" cy="5643601"/>
            <a:chOff x="10115913" y="9277503"/>
            <a:chExt cx="7335021" cy="5391906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8"/>
            <a:stretch>
              <a:fillRect/>
            </a:stretch>
          </p:blipFill>
          <p:spPr bwMode="auto">
            <a:xfrm>
              <a:off x="10115913" y="9277503"/>
              <a:ext cx="7335021" cy="5391906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10933304" y="13962305"/>
              <a:ext cx="5864434" cy="517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Переулок  Матросова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grpSp>
        <p:nvGrpSpPr>
          <p:cNvPr id="56" name="Группа 130"/>
          <p:cNvGrpSpPr/>
          <p:nvPr/>
        </p:nvGrpSpPr>
        <p:grpSpPr>
          <a:xfrm flipH="1">
            <a:off x="7572396" y="6357958"/>
            <a:ext cx="1357322" cy="500066"/>
            <a:chOff x="7429520" y="6000768"/>
            <a:chExt cx="1357322" cy="500066"/>
          </a:xfrm>
        </p:grpSpPr>
        <p:sp>
          <p:nvSpPr>
            <p:cNvPr id="59" name="Стрелка влево 58">
              <a:hlinkClick r:id="" action="ppaction://noaction"/>
            </p:cNvPr>
            <p:cNvSpPr/>
            <p:nvPr/>
          </p:nvSpPr>
          <p:spPr>
            <a:xfrm>
              <a:off x="7429520" y="6000768"/>
              <a:ext cx="1242946" cy="500066"/>
            </a:xfrm>
            <a:prstGeom prst="lef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hlinkClick r:id="rId9" action="ppaction://hlinksldjump"/>
            </p:cNvPr>
            <p:cNvSpPr txBox="1"/>
            <p:nvPr/>
          </p:nvSpPr>
          <p:spPr>
            <a:xfrm>
              <a:off x="7500958" y="6029286"/>
              <a:ext cx="12858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Маршрут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857225" y="571480"/>
            <a:ext cx="7526796" cy="5625742"/>
            <a:chOff x="8768192" y="12983783"/>
            <a:chExt cx="6756134" cy="5167889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0"/>
            <a:stretch>
              <a:fillRect/>
            </a:stretch>
          </p:blipFill>
          <p:spPr bwMode="auto">
            <a:xfrm>
              <a:off x="8768192" y="12983783"/>
              <a:ext cx="6668846" cy="5167889"/>
            </a:xfrm>
            <a:prstGeom prst="rect">
              <a:avLst/>
            </a:prstGeom>
            <a:noFill/>
            <a:ln w="57150">
              <a:solidFill>
                <a:srgbClr val="92D050"/>
              </a:solidFill>
            </a:ln>
          </p:spPr>
        </p:pic>
        <p:sp>
          <p:nvSpPr>
            <p:cNvPr id="62" name="TextBox 61"/>
            <p:cNvSpPr txBox="1"/>
            <p:nvPr/>
          </p:nvSpPr>
          <p:spPr>
            <a:xfrm>
              <a:off x="9019772" y="17619905"/>
              <a:ext cx="6504554" cy="4806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Переулок Матросова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grpSp>
        <p:nvGrpSpPr>
          <p:cNvPr id="25" name="Группа 30"/>
          <p:cNvGrpSpPr/>
          <p:nvPr/>
        </p:nvGrpSpPr>
        <p:grpSpPr>
          <a:xfrm>
            <a:off x="-1" y="571480"/>
            <a:ext cx="8286775" cy="5625741"/>
            <a:chOff x="14278270" y="-8968499"/>
            <a:chExt cx="7095672" cy="4467011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1"/>
            <a:stretch>
              <a:fillRect/>
            </a:stretch>
          </p:blipFill>
          <p:spPr bwMode="auto">
            <a:xfrm>
              <a:off x="14951111" y="-8968499"/>
              <a:ext cx="6422831" cy="4467011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</p:pic>
        <p:sp>
          <p:nvSpPr>
            <p:cNvPr id="33" name="TextBox 32"/>
            <p:cNvSpPr txBox="1"/>
            <p:nvPr/>
          </p:nvSpPr>
          <p:spPr>
            <a:xfrm>
              <a:off x="14278270" y="-5054546"/>
              <a:ext cx="7030177" cy="415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Улица Водопьянова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grpSp>
        <p:nvGrpSpPr>
          <p:cNvPr id="28" name="Группа 33"/>
          <p:cNvGrpSpPr/>
          <p:nvPr/>
        </p:nvGrpSpPr>
        <p:grpSpPr>
          <a:xfrm>
            <a:off x="785785" y="571480"/>
            <a:ext cx="7500990" cy="5643602"/>
            <a:chOff x="10126773" y="4987693"/>
            <a:chExt cx="6886068" cy="4950696"/>
          </a:xfrm>
        </p:grpSpPr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2"/>
            <a:stretch>
              <a:fillRect/>
            </a:stretch>
          </p:blipFill>
          <p:spPr bwMode="auto">
            <a:xfrm>
              <a:off x="10126773" y="4987693"/>
              <a:ext cx="6886068" cy="4950696"/>
            </a:xfrm>
            <a:prstGeom prst="rect">
              <a:avLst/>
            </a:prstGeom>
            <a:noFill/>
            <a:ln w="38100">
              <a:solidFill>
                <a:srgbClr val="92D050"/>
              </a:solidFill>
            </a:ln>
          </p:spPr>
        </p:pic>
        <p:sp>
          <p:nvSpPr>
            <p:cNvPr id="36" name="TextBox 35"/>
            <p:cNvSpPr txBox="1"/>
            <p:nvPr/>
          </p:nvSpPr>
          <p:spPr>
            <a:xfrm>
              <a:off x="10257940" y="9303881"/>
              <a:ext cx="6504556" cy="45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Улица Водопьянова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785786" y="571480"/>
            <a:ext cx="7500990" cy="5643602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</p:pic>
      <p:grpSp>
        <p:nvGrpSpPr>
          <p:cNvPr id="66" name="Группа 65"/>
          <p:cNvGrpSpPr/>
          <p:nvPr/>
        </p:nvGrpSpPr>
        <p:grpSpPr>
          <a:xfrm>
            <a:off x="785786" y="571480"/>
            <a:ext cx="7751134" cy="5643602"/>
            <a:chOff x="499721" y="2286477"/>
            <a:chExt cx="7402746" cy="5658782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4"/>
            <a:stretch>
              <a:fillRect/>
            </a:stretch>
          </p:blipFill>
          <p:spPr bwMode="auto">
            <a:xfrm>
              <a:off x="499721" y="2286477"/>
              <a:ext cx="7163844" cy="5658782"/>
            </a:xfrm>
            <a:prstGeom prst="rect">
              <a:avLst/>
            </a:prstGeom>
            <a:noFill/>
            <a:ln w="50800">
              <a:solidFill>
                <a:srgbClr val="92D050"/>
              </a:solidFill>
            </a:ln>
          </p:spPr>
        </p:pic>
        <p:sp>
          <p:nvSpPr>
            <p:cNvPr id="65" name="TextBox 64"/>
            <p:cNvSpPr txBox="1"/>
            <p:nvPr/>
          </p:nvSpPr>
          <p:spPr>
            <a:xfrm>
              <a:off x="690239" y="7183179"/>
              <a:ext cx="72122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</a:rPr>
                <a:t>Улица Малыгина</a:t>
              </a:r>
              <a:endParaRPr lang="ru-RU" sz="28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785786" y="571480"/>
            <a:ext cx="7500990" cy="5643602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785786" y="571480"/>
            <a:ext cx="7523630" cy="5589144"/>
          </a:xfrm>
          <a:prstGeom prst="rect">
            <a:avLst/>
          </a:prstGeom>
          <a:noFill/>
          <a:ln w="50800">
            <a:solidFill>
              <a:srgbClr val="92D050"/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1643042" y="5214950"/>
            <a:ext cx="5609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Улица </a:t>
            </a:r>
            <a:r>
              <a:rPr lang="ru-RU" sz="2800" b="1" dirty="0" err="1" smtClean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Верятина</a:t>
            </a:r>
            <a:endParaRPr lang="ru-RU" sz="2800" b="1" dirty="0">
              <a:solidFill>
                <a:srgbClr val="00206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40" name="НОВОКУБАНСК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 cstate="email"/>
          <a:stretch>
            <a:fillRect/>
          </a:stretch>
        </p:blipFill>
        <p:spPr>
          <a:xfrm>
            <a:off x="0" y="214290"/>
            <a:ext cx="304800" cy="304800"/>
          </a:xfrm>
          <a:prstGeom prst="rect">
            <a:avLst/>
          </a:prstGeom>
        </p:spPr>
      </p:pic>
      <p:grpSp>
        <p:nvGrpSpPr>
          <p:cNvPr id="42" name="Группа 41"/>
          <p:cNvGrpSpPr/>
          <p:nvPr/>
        </p:nvGrpSpPr>
        <p:grpSpPr>
          <a:xfrm>
            <a:off x="1928794" y="1357298"/>
            <a:ext cx="4786346" cy="4286280"/>
            <a:chOff x="-42057283" y="-12089953"/>
            <a:chExt cx="4572032" cy="4286280"/>
          </a:xfrm>
        </p:grpSpPr>
        <p:sp>
          <p:nvSpPr>
            <p:cNvPr id="39" name="Скругленный прямоугольник 38"/>
            <p:cNvSpPr/>
            <p:nvPr/>
          </p:nvSpPr>
          <p:spPr>
            <a:xfrm>
              <a:off x="-42057283" y="-12089953"/>
              <a:ext cx="4572032" cy="4286280"/>
            </a:xfrm>
            <a:prstGeom prst="roundRect">
              <a:avLst>
                <a:gd name="adj" fmla="val 4339"/>
              </a:avLst>
            </a:prstGeom>
            <a:blipFill>
              <a:blip r:embed="rId18"/>
              <a:tile tx="0" ty="0" sx="100000" sy="100000" flip="none" algn="tl"/>
            </a:blipFill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-41716087" y="-11947077"/>
              <a:ext cx="3908058" cy="3970318"/>
            </a:xfrm>
            <a:prstGeom prst="rect">
              <a:avLst/>
            </a:prstGeom>
            <a:noFill/>
            <a:effectLst>
              <a:glow rad="101600">
                <a:schemeClr val="bg1">
                  <a:alpha val="60000"/>
                </a:schemeClr>
              </a:glo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Нам очень интересно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Узнать историю свою.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Как защищали от врага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Наш дом, семью и 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Родину свою.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И как прекрасно,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Что не забыты имена,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И в наших улицах</a:t>
              </a:r>
              <a:endParaRPr lang="ru-RU" sz="2800" dirty="0" smtClean="0">
                <a:solidFill>
                  <a:schemeClr val="accent6">
                    <a:lumMod val="75000"/>
                  </a:schemeClr>
                </a:solidFill>
              </a:endParaRPr>
            </a:p>
            <a:p>
              <a:pPr algn="ctr"/>
              <a:r>
                <a:rPr lang="ru-RU" sz="2800" b="1" dirty="0" smtClean="0">
                  <a:solidFill>
                    <a:schemeClr val="accent6">
                      <a:lumMod val="75000"/>
                    </a:schemeClr>
                  </a:solidFill>
                </a:rPr>
                <a:t>Звучат они на все века!</a:t>
              </a:r>
              <a:endParaRPr lang="ru-RU" sz="28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pic>
        <p:nvPicPr>
          <p:cNvPr id="43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875511">
            <a:off x="-272787" y="5419944"/>
            <a:ext cx="1804122" cy="16561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3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0" showWhenStopped="0">
                <p:cTn id="6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071538" y="785794"/>
            <a:ext cx="6143052" cy="4968552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Давно закончилась война,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Давно </a:t>
            </a:r>
            <a:r>
              <a:rPr lang="ru-RU" sz="2800" b="1" dirty="0">
                <a:solidFill>
                  <a:srgbClr val="002060"/>
                </a:solidFill>
              </a:rPr>
              <a:t>с войны пришли </a:t>
            </a:r>
            <a:r>
              <a:rPr lang="ru-RU" sz="2800" b="1" dirty="0" smtClean="0">
                <a:solidFill>
                  <a:srgbClr val="002060"/>
                </a:solidFill>
              </a:rPr>
              <a:t>солдаты.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на груди их ордена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Горят</a:t>
            </a:r>
            <a:r>
              <a:rPr lang="ru-RU" sz="2800" b="1" dirty="0">
                <a:solidFill>
                  <a:srgbClr val="002060"/>
                </a:solidFill>
              </a:rPr>
              <a:t>, как памятные даты, —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За </a:t>
            </a:r>
            <a:r>
              <a:rPr lang="ru-RU" sz="2800" b="1" dirty="0">
                <a:solidFill>
                  <a:srgbClr val="002060"/>
                </a:solidFill>
              </a:rPr>
              <a:t>Брест, Москву, за Сталинград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И </a:t>
            </a:r>
            <a:r>
              <a:rPr lang="ru-RU" sz="2800" b="1" dirty="0">
                <a:solidFill>
                  <a:srgbClr val="002060"/>
                </a:solidFill>
              </a:rPr>
              <a:t>за блокаду Ленинграда,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За </a:t>
            </a:r>
            <a:r>
              <a:rPr lang="ru-RU" sz="2800" b="1" dirty="0">
                <a:solidFill>
                  <a:srgbClr val="002060"/>
                </a:solidFill>
              </a:rPr>
              <a:t>Керчь, Одессу и Белград,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За </a:t>
            </a:r>
            <a:r>
              <a:rPr lang="ru-RU" sz="2800" b="1" dirty="0">
                <a:solidFill>
                  <a:srgbClr val="002060"/>
                </a:solidFill>
              </a:rPr>
              <a:t>все осколки от снарядов…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Прошла </a:t>
            </a:r>
            <a:r>
              <a:rPr lang="ru-RU" sz="2800" b="1" dirty="0">
                <a:solidFill>
                  <a:srgbClr val="002060"/>
                </a:solidFill>
              </a:rPr>
              <a:t>война, прошла страда,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Но </a:t>
            </a:r>
            <a:r>
              <a:rPr lang="ru-RU" sz="2800" b="1" dirty="0">
                <a:solidFill>
                  <a:srgbClr val="002060"/>
                </a:solidFill>
              </a:rPr>
              <a:t>боль взывает к людям,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</a:rPr>
              <a:t>Давайте </a:t>
            </a:r>
            <a:r>
              <a:rPr lang="ru-RU" sz="2800" b="1" dirty="0">
                <a:solidFill>
                  <a:srgbClr val="002060"/>
                </a:solidFill>
              </a:rPr>
              <a:t>,люди, никогда об этом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 </a:t>
            </a:r>
            <a:r>
              <a:rPr lang="ru-RU" sz="2800" b="1" dirty="0">
                <a:solidFill>
                  <a:srgbClr val="002060"/>
                </a:solidFill>
              </a:rPr>
              <a:t>забудем!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1026" name="Picture 2" descr="C:\Users\IVAN\Desktop\untitled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857" y="0"/>
            <a:ext cx="9122286" cy="68580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428" y="0"/>
            <a:ext cx="9144000" cy="6413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50901" cy="6843791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-9666"/>
            <a:ext cx="9144000" cy="6867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20102" y="14209"/>
            <a:ext cx="9164102" cy="6843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0"/>
          <a:stretch>
            <a:fillRect/>
          </a:stretch>
        </p:blipFill>
        <p:spPr bwMode="auto">
          <a:xfrm>
            <a:off x="0" y="0"/>
            <a:ext cx="9144000" cy="6477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0" y="0"/>
            <a:ext cx="9135138" cy="686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751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0" y="0"/>
            <a:ext cx="9144000" cy="6500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-25598" y="0"/>
            <a:ext cx="9170246" cy="6884827"/>
          </a:xfrm>
          <a:prstGeom prst="rect">
            <a:avLst/>
          </a:prstGeom>
          <a:noFill/>
        </p:spPr>
      </p:pic>
      <p:pic>
        <p:nvPicPr>
          <p:cNvPr id="20" name="Picture 12" descr="prir644"/>
          <p:cNvPicPr>
            <a:picLocks noChangeAspect="1" noChangeArrowheads="1" noCrop="1"/>
          </p:cNvPicPr>
          <p:nvPr/>
        </p:nvPicPr>
        <p:blipFill>
          <a:blip r:embed="rId14">
            <a:lum contrast="54000"/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8" descr="arh109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072462" y="4138615"/>
            <a:ext cx="886369" cy="2719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Марк Бернес – Журавли (Мне кажется порою, что солдаты) (www.petamusic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6"/>
              </p:ext>
            </p:extLst>
          </p:nvPr>
        </p:nvPicPr>
        <p:blipFill>
          <a:blip r:embed="rId17" cstate="email"/>
          <a:stretch>
            <a:fillRect/>
          </a:stretch>
        </p:blipFill>
        <p:spPr>
          <a:xfrm>
            <a:off x="9468544" y="14847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4080206"/>
      </p:ext>
    </p:extLst>
  </p:cSld>
  <p:clrMapOvr>
    <a:masterClrMapping/>
  </p:clrMapOvr>
  <p:transition spd="slow" advClick="0" advTm="9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9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8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8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5"/>
          <p:cNvGrpSpPr/>
          <p:nvPr/>
        </p:nvGrpSpPr>
        <p:grpSpPr>
          <a:xfrm>
            <a:off x="642910" y="1428736"/>
            <a:ext cx="2749597" cy="2691335"/>
            <a:chOff x="108884" y="285728"/>
            <a:chExt cx="2806081" cy="2897680"/>
          </a:xfrm>
        </p:grpSpPr>
        <p:pic>
          <p:nvPicPr>
            <p:cNvPr id="1027" name="Picture 3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350390" y="285728"/>
              <a:ext cx="2437699" cy="192882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10" name="TextBox 9">
              <a:hlinkClick r:id="rId3" action="ppaction://hlinksldjump"/>
            </p:cNvPr>
            <p:cNvSpPr txBox="1"/>
            <p:nvPr/>
          </p:nvSpPr>
          <p:spPr>
            <a:xfrm>
              <a:off x="108884" y="2193516"/>
              <a:ext cx="2806081" cy="989892"/>
            </a:xfrm>
            <a:prstGeom prst="roundRect">
              <a:avLst/>
            </a:prstGeom>
            <a:noFill/>
            <a:effectLst>
              <a:glow rad="63500">
                <a:schemeClr val="accent3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spc="50" dirty="0" smtClean="0">
                  <a:ln w="11430"/>
                  <a:solidFill>
                    <a:srgbClr val="0039A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Из истории станицы</a:t>
              </a:r>
              <a:endParaRPr lang="ru-RU" sz="2400" b="1" spc="50" dirty="0">
                <a:ln w="11430"/>
                <a:solidFill>
                  <a:srgbClr val="0039A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4" name="Группа 30"/>
          <p:cNvGrpSpPr/>
          <p:nvPr/>
        </p:nvGrpSpPr>
        <p:grpSpPr>
          <a:xfrm>
            <a:off x="3071802" y="3500438"/>
            <a:ext cx="2857520" cy="2776789"/>
            <a:chOff x="6252696" y="5947088"/>
            <a:chExt cx="2857520" cy="2553182"/>
          </a:xfrm>
        </p:grpSpPr>
        <p:pic>
          <p:nvPicPr>
            <p:cNvPr id="1030" name="Picture 6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email"/>
            <a:stretch>
              <a:fillRect/>
            </a:stretch>
          </p:blipFill>
          <p:spPr bwMode="auto">
            <a:xfrm>
              <a:off x="6609886" y="5947088"/>
              <a:ext cx="2395365" cy="165185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scene3d>
              <a:camera prst="orthographicFront"/>
              <a:lightRig rig="threePt" dir="t"/>
            </a:scene3d>
            <a:sp3d prstMaterial="flat"/>
          </p:spPr>
        </p:pic>
        <p:sp>
          <p:nvSpPr>
            <p:cNvPr id="14" name="TextBox 13">
              <a:hlinkClick r:id="rId5" action="ppaction://hlinksldjump"/>
            </p:cNvPr>
            <p:cNvSpPr txBox="1"/>
            <p:nvPr/>
          </p:nvSpPr>
          <p:spPr>
            <a:xfrm>
              <a:off x="6252696" y="7654906"/>
              <a:ext cx="2857520" cy="845364"/>
            </a:xfrm>
            <a:prstGeom prst="round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spc="50" dirty="0" smtClean="0">
                  <a:ln w="11430"/>
                  <a:solidFill>
                    <a:srgbClr val="0039A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Прогулка по улицам станицы  </a:t>
              </a:r>
              <a:endParaRPr lang="ru-RU" sz="2400" b="1" spc="50" dirty="0">
                <a:ln w="11430"/>
                <a:solidFill>
                  <a:srgbClr val="0039A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29"/>
          <p:cNvGrpSpPr/>
          <p:nvPr/>
        </p:nvGrpSpPr>
        <p:grpSpPr>
          <a:xfrm>
            <a:off x="5715008" y="1285860"/>
            <a:ext cx="2784530" cy="2414438"/>
            <a:chOff x="6640786" y="4418485"/>
            <a:chExt cx="3154974" cy="2229267"/>
          </a:xfrm>
        </p:grpSpPr>
        <p:sp>
          <p:nvSpPr>
            <p:cNvPr id="12" name="TextBox 11">
              <a:hlinkClick r:id="rId7" action="ppaction://hlinksldjump"/>
            </p:cNvPr>
            <p:cNvSpPr txBox="1"/>
            <p:nvPr/>
          </p:nvSpPr>
          <p:spPr>
            <a:xfrm>
              <a:off x="6640786" y="6176147"/>
              <a:ext cx="3154974" cy="471605"/>
            </a:xfrm>
            <a:prstGeom prst="round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2400" b="1" spc="50" dirty="0" smtClean="0">
                  <a:ln w="11430"/>
                  <a:solidFill>
                    <a:srgbClr val="0039A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Вечная память…</a:t>
              </a:r>
              <a:endParaRPr lang="ru-RU" sz="2400" b="1" spc="50" dirty="0">
                <a:ln w="11430"/>
                <a:solidFill>
                  <a:srgbClr val="0039A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pic>
          <p:nvPicPr>
            <p:cNvPr id="1032" name="Picture 8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email"/>
            <a:stretch>
              <a:fillRect/>
            </a:stretch>
          </p:blipFill>
          <p:spPr bwMode="auto">
            <a:xfrm>
              <a:off x="6823752" y="4418485"/>
              <a:ext cx="2824727" cy="1728431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</p:spPr>
        </p:pic>
      </p:grpSp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080765">
            <a:off x="6160221" y="4073525"/>
            <a:ext cx="3017913" cy="2019115"/>
          </a:xfrm>
          <a:prstGeom prst="rect">
            <a:avLst/>
          </a:prstGeom>
          <a:noFill/>
        </p:spPr>
      </p:pic>
      <p:pic>
        <p:nvPicPr>
          <p:cNvPr id="15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875511">
            <a:off x="-131524" y="3943944"/>
            <a:ext cx="1986992" cy="1976468"/>
          </a:xfrm>
          <a:prstGeom prst="rect">
            <a:avLst/>
          </a:prstGeom>
          <a:noFill/>
        </p:spPr>
      </p:pic>
      <p:pic>
        <p:nvPicPr>
          <p:cNvPr id="18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0" y="5286388"/>
            <a:ext cx="2500298" cy="14440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84502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215082"/>
            <a:ext cx="6929486" cy="543608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Из  истории  станицы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D:\Школьные файлы\ДЛЯ ВЭ-5\МОЁ\ИСТОРИЯ\aHR0cDovL3ZhbnR1cy5tZS9pbWFnZXMvNF8yMDExL3BzZF9zb3VyY2Vfb3Blbl9ib29rLnBuZw==.png"/>
          <p:cNvPicPr>
            <a:picLocks noChangeAspect="1" noChangeArrowheads="1"/>
          </p:cNvPicPr>
          <p:nvPr/>
        </p:nvPicPr>
        <p:blipFill>
          <a:blip r:embed="rId3">
            <a:lum bright="20000" contrast="10000"/>
          </a:blip>
          <a:srcRect/>
          <a:stretch>
            <a:fillRect/>
          </a:stretch>
        </p:blipFill>
        <p:spPr bwMode="auto">
          <a:xfrm>
            <a:off x="-94804" y="-612102"/>
            <a:ext cx="9252520" cy="7445056"/>
          </a:xfrm>
          <a:prstGeom prst="rect">
            <a:avLst/>
          </a:prstGeom>
          <a:noFill/>
        </p:spPr>
      </p:pic>
      <p:grpSp>
        <p:nvGrpSpPr>
          <p:cNvPr id="4" name="Группа 390"/>
          <p:cNvGrpSpPr/>
          <p:nvPr/>
        </p:nvGrpSpPr>
        <p:grpSpPr>
          <a:xfrm>
            <a:off x="4595806" y="248771"/>
            <a:ext cx="4000528" cy="5400000"/>
            <a:chOff x="4544104" y="243318"/>
            <a:chExt cx="4000528" cy="5400000"/>
          </a:xfrm>
        </p:grpSpPr>
        <p:grpSp>
          <p:nvGrpSpPr>
            <p:cNvPr id="5" name="Группа 23"/>
            <p:cNvGrpSpPr/>
            <p:nvPr/>
          </p:nvGrpSpPr>
          <p:grpSpPr>
            <a:xfrm>
              <a:off x="4544104" y="243318"/>
              <a:ext cx="4000528" cy="5400000"/>
              <a:chOff x="1142976" y="642918"/>
              <a:chExt cx="4000528" cy="5390772"/>
            </a:xfrm>
          </p:grpSpPr>
          <p:sp>
            <p:nvSpPr>
              <p:cNvPr id="408" name="Прямоугольник 407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9" name="Дуга 408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0" name="Дуга 409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06" name="Picture 4" descr="D:\Школьные файлы\ДЛЯ ВЭ-5\МОЁ\ИСТОРИЯ\Рисунок123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929190" y="571480"/>
              <a:ext cx="3470275" cy="242889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407" name="Picture 5" descr="D:\Школьные файлы\ДЛЯ ВЭ-5\МОЁ\ИСТОРИЯ\0_75f46_613b4a62_L.jpg"/>
            <p:cNvPicPr>
              <a:picLocks noChangeAspect="1" noChangeArrowheads="1"/>
            </p:cNvPicPr>
            <p:nvPr/>
          </p:nvPicPr>
          <p:blipFill>
            <a:blip r:embed="rId5" cstate="email">
              <a:lum bright="10000" contrast="10000"/>
            </a:blip>
            <a:srcRect/>
            <a:stretch>
              <a:fillRect/>
            </a:stretch>
          </p:blipFill>
          <p:spPr bwMode="auto">
            <a:xfrm>
              <a:off x="4929190" y="3000372"/>
              <a:ext cx="3539721" cy="250033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2" name="Группа 163"/>
          <p:cNvGrpSpPr/>
          <p:nvPr/>
        </p:nvGrpSpPr>
        <p:grpSpPr>
          <a:xfrm>
            <a:off x="285720" y="214290"/>
            <a:ext cx="4000528" cy="5400000"/>
            <a:chOff x="285720" y="243318"/>
            <a:chExt cx="4000528" cy="5400000"/>
          </a:xfrm>
        </p:grpSpPr>
        <p:grpSp>
          <p:nvGrpSpPr>
            <p:cNvPr id="53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168" name="Прямоугольник 167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9" name="Дуга 168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0" name="Дуга 169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66" name="TextBox 165"/>
            <p:cNvSpPr txBox="1"/>
            <p:nvPr/>
          </p:nvSpPr>
          <p:spPr>
            <a:xfrm>
              <a:off x="785786" y="537030"/>
              <a:ext cx="3286148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</a:rPr>
                <a:t>Станица </a:t>
              </a:r>
              <a:r>
                <a:rPr lang="ru-RU" sz="2800" dirty="0" err="1">
                  <a:solidFill>
                    <a:srgbClr val="002060"/>
                  </a:solidFill>
                </a:rPr>
                <a:t>Нижнебаканская</a:t>
              </a:r>
              <a:r>
                <a:rPr lang="ru-RU" sz="2800" dirty="0">
                  <a:solidFill>
                    <a:srgbClr val="002060"/>
                  </a:solidFill>
                </a:rPr>
                <a:t> была одной из первых станиц Кубани. </a:t>
              </a:r>
            </a:p>
          </p:txBody>
        </p:sp>
        <p:pic>
          <p:nvPicPr>
            <p:cNvPr id="167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802636" y="2925583"/>
              <a:ext cx="3313337" cy="24850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393" name="Группа 130"/>
          <p:cNvGrpSpPr/>
          <p:nvPr/>
        </p:nvGrpSpPr>
        <p:grpSpPr>
          <a:xfrm>
            <a:off x="7572396" y="6215082"/>
            <a:ext cx="1357322" cy="500066"/>
            <a:chOff x="7429520" y="6000768"/>
            <a:chExt cx="1357322" cy="500066"/>
          </a:xfrm>
        </p:grpSpPr>
        <p:sp>
          <p:nvSpPr>
            <p:cNvPr id="394" name="Стрелка влево 393">
              <a:hlinkClick r:id="" action="ppaction://noaction"/>
            </p:cNvPr>
            <p:cNvSpPr/>
            <p:nvPr/>
          </p:nvSpPr>
          <p:spPr>
            <a:xfrm>
              <a:off x="7429520" y="6000768"/>
              <a:ext cx="1242946" cy="500066"/>
            </a:xfrm>
            <a:prstGeom prst="lef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5" name="TextBox 394">
              <a:hlinkClick r:id="rId7" action="ppaction://hlinksldjump"/>
            </p:cNvPr>
            <p:cNvSpPr txBox="1"/>
            <p:nvPr/>
          </p:nvSpPr>
          <p:spPr>
            <a:xfrm>
              <a:off x="7500958" y="6029286"/>
              <a:ext cx="12858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Маршрут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  <p:sp>
          <p:nvSpPr>
            <p:cNvPr id="396" name="TextBox 395">
              <a:hlinkClick r:id="rId7" action="ppaction://hlinksldjump"/>
            </p:cNvPr>
            <p:cNvSpPr txBox="1"/>
            <p:nvPr/>
          </p:nvSpPr>
          <p:spPr>
            <a:xfrm>
              <a:off x="7500958" y="6041210"/>
              <a:ext cx="12858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chemeClr val="bg1"/>
                  </a:solidFill>
                </a:rPr>
                <a:t>Маршрут</a:t>
              </a:r>
              <a:endParaRPr lang="ru-RU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4" name="Группа 163"/>
          <p:cNvGrpSpPr/>
          <p:nvPr/>
        </p:nvGrpSpPr>
        <p:grpSpPr>
          <a:xfrm>
            <a:off x="4557556" y="214290"/>
            <a:ext cx="4000528" cy="5400000"/>
            <a:chOff x="285720" y="243318"/>
            <a:chExt cx="4000528" cy="5400000"/>
          </a:xfrm>
        </p:grpSpPr>
        <p:grpSp>
          <p:nvGrpSpPr>
            <p:cNvPr id="495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498" name="Прямоугольник 497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99" name="Дуга 498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00" name="Дуга 499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97" name="Picture 2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059361" y="759644"/>
              <a:ext cx="2862672" cy="416474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08" name="Группа 163"/>
          <p:cNvGrpSpPr/>
          <p:nvPr/>
        </p:nvGrpSpPr>
        <p:grpSpPr>
          <a:xfrm>
            <a:off x="335782" y="225835"/>
            <a:ext cx="4000528" cy="5400000"/>
            <a:chOff x="285720" y="243318"/>
            <a:chExt cx="4000528" cy="5400000"/>
          </a:xfrm>
        </p:grpSpPr>
        <p:grpSp>
          <p:nvGrpSpPr>
            <p:cNvPr id="509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512" name="Прямоугольник 511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3" name="Дуга 512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4" name="Дуга 513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10" name="TextBox 509"/>
            <p:cNvSpPr txBox="1"/>
            <p:nvPr/>
          </p:nvSpPr>
          <p:spPr>
            <a:xfrm>
              <a:off x="785786" y="537030"/>
              <a:ext cx="3286148" cy="440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</a:rPr>
                <a:t>Несколько веков назад на этой земле хан Бакан разбил кабардинское войско. С тех пор и стало огромное ущелье носить имя хана </a:t>
              </a:r>
              <a:r>
                <a:rPr lang="ru-RU" sz="2800" dirty="0" smtClean="0">
                  <a:solidFill>
                    <a:srgbClr val="002060"/>
                  </a:solidFill>
                </a:rPr>
                <a:t>Бакана,  </a:t>
              </a:r>
              <a:r>
                <a:rPr lang="ru-RU" sz="2800" dirty="0">
                  <a:solidFill>
                    <a:srgbClr val="002060"/>
                  </a:solidFill>
                </a:rPr>
                <a:t>победителя кровавого пира. </a:t>
              </a:r>
            </a:p>
          </p:txBody>
        </p:sp>
      </p:grpSp>
      <p:grpSp>
        <p:nvGrpSpPr>
          <p:cNvPr id="515" name="Группа 163"/>
          <p:cNvGrpSpPr/>
          <p:nvPr/>
        </p:nvGrpSpPr>
        <p:grpSpPr>
          <a:xfrm>
            <a:off x="4951391" y="348762"/>
            <a:ext cx="3863951" cy="5277074"/>
            <a:chOff x="285720" y="243318"/>
            <a:chExt cx="4000528" cy="5400000"/>
          </a:xfrm>
        </p:grpSpPr>
        <p:grpSp>
          <p:nvGrpSpPr>
            <p:cNvPr id="516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519" name="Прямоугольник 518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0" name="Дуга 519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1" name="Дуга 520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17" name="TextBox 516"/>
            <p:cNvSpPr txBox="1"/>
            <p:nvPr/>
          </p:nvSpPr>
          <p:spPr>
            <a:xfrm>
              <a:off x="785786" y="537030"/>
              <a:ext cx="32861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</a:rPr>
                <a:t> 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pic>
          <p:nvPicPr>
            <p:cNvPr id="518" name="Picture 2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99771" y="514567"/>
              <a:ext cx="3416177" cy="497000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22" name="Группа 163"/>
          <p:cNvGrpSpPr/>
          <p:nvPr/>
        </p:nvGrpSpPr>
        <p:grpSpPr>
          <a:xfrm>
            <a:off x="285720" y="177698"/>
            <a:ext cx="4000528" cy="5587470"/>
            <a:chOff x="285720" y="243317"/>
            <a:chExt cx="4000528" cy="5587470"/>
          </a:xfrm>
        </p:grpSpPr>
        <p:grpSp>
          <p:nvGrpSpPr>
            <p:cNvPr id="523" name="Группа 23"/>
            <p:cNvGrpSpPr/>
            <p:nvPr/>
          </p:nvGrpSpPr>
          <p:grpSpPr>
            <a:xfrm>
              <a:off x="285720" y="243317"/>
              <a:ext cx="4000528" cy="5399993"/>
              <a:chOff x="1142976" y="642918"/>
              <a:chExt cx="4000528" cy="5390772"/>
            </a:xfrm>
          </p:grpSpPr>
          <p:sp>
            <p:nvSpPr>
              <p:cNvPr id="526" name="Прямоугольник 525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7" name="Дуга 526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8" name="Дуга 527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24" name="TextBox 523"/>
            <p:cNvSpPr txBox="1"/>
            <p:nvPr/>
          </p:nvSpPr>
          <p:spPr>
            <a:xfrm>
              <a:off x="785786" y="537030"/>
              <a:ext cx="3286148" cy="5293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>
                  <a:solidFill>
                    <a:srgbClr val="002060"/>
                  </a:solidFill>
                </a:rPr>
                <a:t>В 1859 году на горе </a:t>
              </a:r>
              <a:r>
                <a:rPr lang="ru-RU" sz="2600" dirty="0" err="1">
                  <a:solidFill>
                    <a:srgbClr val="002060"/>
                  </a:solidFill>
                </a:rPr>
                <a:t>Кабзе</a:t>
              </a:r>
              <a:r>
                <a:rPr lang="ru-RU" sz="2600" dirty="0">
                  <a:solidFill>
                    <a:srgbClr val="002060"/>
                  </a:solidFill>
                </a:rPr>
                <a:t> был основан казачий форт </a:t>
              </a:r>
              <a:r>
                <a:rPr lang="ru-RU" sz="2600" dirty="0" err="1">
                  <a:solidFill>
                    <a:srgbClr val="002060"/>
                  </a:solidFill>
                </a:rPr>
                <a:t>Баканский</a:t>
              </a:r>
              <a:r>
                <a:rPr lang="ru-RU" sz="2600" dirty="0">
                  <a:solidFill>
                    <a:srgbClr val="002060"/>
                  </a:solidFill>
                </a:rPr>
                <a:t>, в приказе № 332 по Кавказской армии от 1 июля 1862 года говорится</a:t>
              </a:r>
              <a:r>
                <a:rPr lang="ru-RU" sz="2600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endParaRPr lang="ru-RU" sz="2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sz="26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2600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реке </a:t>
              </a:r>
              <a:r>
                <a:rPr lang="ru-RU" sz="2600" i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Баканке</a:t>
              </a:r>
              <a:r>
                <a:rPr lang="ru-RU" sz="26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2600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 поляны </a:t>
              </a:r>
              <a:r>
                <a:rPr lang="ru-RU" sz="2600" i="1" dirty="0" err="1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Мезекашх</a:t>
              </a:r>
              <a:r>
                <a:rPr lang="ru-RU" sz="2600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ru-RU" sz="2600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утвердить наименование станица </a:t>
              </a:r>
              <a:r>
                <a:rPr lang="ru-RU" sz="2600" i="1" dirty="0" err="1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Нижнебаканская</a:t>
              </a:r>
              <a:r>
                <a:rPr lang="ru-RU" sz="2600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». </a:t>
              </a:r>
            </a:p>
          </p:txBody>
        </p:sp>
      </p:grpSp>
      <p:grpSp>
        <p:nvGrpSpPr>
          <p:cNvPr id="529" name="Группа 163"/>
          <p:cNvGrpSpPr/>
          <p:nvPr/>
        </p:nvGrpSpPr>
        <p:grpSpPr>
          <a:xfrm>
            <a:off x="4771294" y="244564"/>
            <a:ext cx="4000528" cy="5400000"/>
            <a:chOff x="285720" y="243318"/>
            <a:chExt cx="4000528" cy="5400000"/>
          </a:xfrm>
        </p:grpSpPr>
        <p:grpSp>
          <p:nvGrpSpPr>
            <p:cNvPr id="530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533" name="Прямоугольник 532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34" name="Дуга 533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5" name="Дуга 534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532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791572" y="1439362"/>
              <a:ext cx="3298187" cy="26607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36" name="Группа 163"/>
          <p:cNvGrpSpPr/>
          <p:nvPr/>
        </p:nvGrpSpPr>
        <p:grpSpPr>
          <a:xfrm>
            <a:off x="335119" y="222780"/>
            <a:ext cx="4000528" cy="5399993"/>
            <a:chOff x="285720" y="243317"/>
            <a:chExt cx="4000528" cy="5399993"/>
          </a:xfrm>
        </p:grpSpPr>
        <p:grpSp>
          <p:nvGrpSpPr>
            <p:cNvPr id="537" name="Группа 23"/>
            <p:cNvGrpSpPr/>
            <p:nvPr/>
          </p:nvGrpSpPr>
          <p:grpSpPr>
            <a:xfrm>
              <a:off x="285720" y="243317"/>
              <a:ext cx="4000528" cy="5399993"/>
              <a:chOff x="1142976" y="642918"/>
              <a:chExt cx="4000528" cy="5390772"/>
            </a:xfrm>
          </p:grpSpPr>
          <p:sp>
            <p:nvSpPr>
              <p:cNvPr id="539" name="Прямоугольник 538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0" name="Дуга 539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1" name="Дуга 540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38" name="TextBox 537"/>
            <p:cNvSpPr txBox="1"/>
            <p:nvPr/>
          </p:nvSpPr>
          <p:spPr>
            <a:xfrm>
              <a:off x="785786" y="537030"/>
              <a:ext cx="3286148" cy="3693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>
                  <a:solidFill>
                    <a:srgbClr val="002060"/>
                  </a:solidFill>
                </a:rPr>
                <a:t>В 1859 году </a:t>
              </a:r>
              <a:r>
                <a:rPr lang="ru-RU" sz="2600" dirty="0" smtClean="0">
                  <a:solidFill>
                    <a:srgbClr val="002060"/>
                  </a:solidFill>
                </a:rPr>
                <a:t>население </a:t>
              </a:r>
              <a:r>
                <a:rPr lang="ru-RU" sz="2600" dirty="0">
                  <a:solidFill>
                    <a:srgbClr val="002060"/>
                  </a:solidFill>
                </a:rPr>
                <a:t>станицы составляло 286 человек — переселенцы из станиц </a:t>
              </a:r>
              <a:r>
                <a:rPr lang="ru-RU" sz="2600" dirty="0" err="1">
                  <a:solidFill>
                    <a:srgbClr val="002060"/>
                  </a:solidFill>
                </a:rPr>
                <a:t>Новоджерелиевской</a:t>
              </a:r>
              <a:r>
                <a:rPr lang="ru-RU" sz="2600" dirty="0">
                  <a:solidFill>
                    <a:srgbClr val="002060"/>
                  </a:solidFill>
                </a:rPr>
                <a:t>, </a:t>
              </a:r>
              <a:r>
                <a:rPr lang="ru-RU" sz="2600" dirty="0" err="1">
                  <a:solidFill>
                    <a:srgbClr val="002060"/>
                  </a:solidFill>
                </a:rPr>
                <a:t>Кисляковской</a:t>
              </a:r>
              <a:r>
                <a:rPr lang="ru-RU" sz="2600" dirty="0">
                  <a:solidFill>
                    <a:srgbClr val="002060"/>
                  </a:solidFill>
                </a:rPr>
                <a:t> и </a:t>
              </a:r>
              <a:r>
                <a:rPr lang="ru-RU" sz="2600" dirty="0" err="1">
                  <a:solidFill>
                    <a:srgbClr val="002060"/>
                  </a:solidFill>
                </a:rPr>
                <a:t>Новокарасунской</a:t>
              </a:r>
              <a:r>
                <a:rPr lang="ru-RU" sz="2600" dirty="0">
                  <a:solidFill>
                    <a:srgbClr val="002060"/>
                  </a:solidFill>
                </a:rPr>
                <a:t>. </a:t>
              </a:r>
              <a:endPara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8" name="Группа 163"/>
          <p:cNvGrpSpPr/>
          <p:nvPr/>
        </p:nvGrpSpPr>
        <p:grpSpPr>
          <a:xfrm>
            <a:off x="4691959" y="263222"/>
            <a:ext cx="4000528" cy="5400000"/>
            <a:chOff x="285720" y="243318"/>
            <a:chExt cx="4000528" cy="5400000"/>
          </a:xfrm>
        </p:grpSpPr>
        <p:grpSp>
          <p:nvGrpSpPr>
            <p:cNvPr id="549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551" name="Прямоугольник 550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52" name="Дуга 551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3" name="Дуга 552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550" name="Picture 2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71472" y="1496997"/>
              <a:ext cx="3530769" cy="24597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54" name="Группа 163"/>
          <p:cNvGrpSpPr/>
          <p:nvPr/>
        </p:nvGrpSpPr>
        <p:grpSpPr>
          <a:xfrm>
            <a:off x="192243" y="225842"/>
            <a:ext cx="4000528" cy="5399993"/>
            <a:chOff x="285720" y="243317"/>
            <a:chExt cx="4000528" cy="5399993"/>
          </a:xfrm>
        </p:grpSpPr>
        <p:grpSp>
          <p:nvGrpSpPr>
            <p:cNvPr id="555" name="Группа 23"/>
            <p:cNvGrpSpPr/>
            <p:nvPr/>
          </p:nvGrpSpPr>
          <p:grpSpPr>
            <a:xfrm>
              <a:off x="285720" y="243317"/>
              <a:ext cx="4000528" cy="5399993"/>
              <a:chOff x="1142976" y="642918"/>
              <a:chExt cx="4000528" cy="5390772"/>
            </a:xfrm>
          </p:grpSpPr>
          <p:sp>
            <p:nvSpPr>
              <p:cNvPr id="557" name="Прямоугольник 556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8" name="Дуга 557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59" name="Дуга 558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56" name="TextBox 555"/>
            <p:cNvSpPr txBox="1"/>
            <p:nvPr/>
          </p:nvSpPr>
          <p:spPr>
            <a:xfrm>
              <a:off x="785786" y="537030"/>
              <a:ext cx="3286148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>
                  <a:solidFill>
                    <a:srgbClr val="002060"/>
                  </a:solidFill>
                </a:rPr>
                <a:t>В 1868 году есаул Евсеев первым в станице стал выращивать виноград. Появились первые пасеки и прижилось пчеловодство.</a:t>
              </a:r>
              <a:endPara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0" name="Группа 163"/>
          <p:cNvGrpSpPr/>
          <p:nvPr/>
        </p:nvGrpSpPr>
        <p:grpSpPr>
          <a:xfrm>
            <a:off x="4863699" y="284007"/>
            <a:ext cx="4000528" cy="5228936"/>
            <a:chOff x="285720" y="-3526526"/>
            <a:chExt cx="4000528" cy="5228936"/>
          </a:xfrm>
        </p:grpSpPr>
        <p:grpSp>
          <p:nvGrpSpPr>
            <p:cNvPr id="561" name="Группа 23"/>
            <p:cNvGrpSpPr/>
            <p:nvPr/>
          </p:nvGrpSpPr>
          <p:grpSpPr>
            <a:xfrm>
              <a:off x="285720" y="-3526526"/>
              <a:ext cx="4000528" cy="5228936"/>
              <a:chOff x="1142976" y="-3120484"/>
              <a:chExt cx="4000528" cy="5220000"/>
            </a:xfrm>
          </p:grpSpPr>
          <p:sp>
            <p:nvSpPr>
              <p:cNvPr id="563" name="Прямоугольник 562"/>
              <p:cNvSpPr/>
              <p:nvPr/>
            </p:nvSpPr>
            <p:spPr>
              <a:xfrm>
                <a:off x="1356721" y="-3120484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64" name="Дуга 563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5" name="Дуга 564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562" name="Picture 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71472" y="-3434650"/>
              <a:ext cx="3651757" cy="34683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66" name="Группа 163"/>
          <p:cNvGrpSpPr/>
          <p:nvPr/>
        </p:nvGrpSpPr>
        <p:grpSpPr>
          <a:xfrm>
            <a:off x="192243" y="127518"/>
            <a:ext cx="4000528" cy="5399993"/>
            <a:chOff x="285720" y="243317"/>
            <a:chExt cx="4000528" cy="5399993"/>
          </a:xfrm>
        </p:grpSpPr>
        <p:grpSp>
          <p:nvGrpSpPr>
            <p:cNvPr id="567" name="Группа 23"/>
            <p:cNvGrpSpPr/>
            <p:nvPr/>
          </p:nvGrpSpPr>
          <p:grpSpPr>
            <a:xfrm>
              <a:off x="285720" y="243317"/>
              <a:ext cx="4000528" cy="5399993"/>
              <a:chOff x="1142976" y="642918"/>
              <a:chExt cx="4000528" cy="5390772"/>
            </a:xfrm>
          </p:grpSpPr>
          <p:sp>
            <p:nvSpPr>
              <p:cNvPr id="569" name="Прямоугольник 568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0" name="Дуга 569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1" name="Дуга 570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68" name="TextBox 567"/>
            <p:cNvSpPr txBox="1"/>
            <p:nvPr/>
          </p:nvSpPr>
          <p:spPr>
            <a:xfrm>
              <a:off x="785786" y="537030"/>
              <a:ext cx="3286148" cy="4893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>
                  <a:solidFill>
                    <a:srgbClr val="002060"/>
                  </a:solidFill>
                </a:rPr>
                <a:t>К 1882 году станица разрослась настолько, что располагалась уже по обеим берегам реки, в ней было 75 дворов, 400 человек, среди них турецко-подданные греки, </a:t>
              </a:r>
              <a:r>
                <a:rPr lang="ru-RU" sz="2600" dirty="0" smtClean="0">
                  <a:solidFill>
                    <a:srgbClr val="002060"/>
                  </a:solidFill>
                </a:rPr>
                <a:t>которые выращивали  </a:t>
              </a:r>
              <a:r>
                <a:rPr lang="ru-RU" sz="2600" dirty="0">
                  <a:solidFill>
                    <a:srgbClr val="002060"/>
                  </a:solidFill>
                </a:rPr>
                <a:t>табак на общинных землях.</a:t>
              </a:r>
              <a:endPara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2" name="Группа 163"/>
          <p:cNvGrpSpPr/>
          <p:nvPr/>
        </p:nvGrpSpPr>
        <p:grpSpPr>
          <a:xfrm>
            <a:off x="4671070" y="222708"/>
            <a:ext cx="4045646" cy="5397548"/>
            <a:chOff x="285720" y="243318"/>
            <a:chExt cx="4000528" cy="5400000"/>
          </a:xfrm>
        </p:grpSpPr>
        <p:grpSp>
          <p:nvGrpSpPr>
            <p:cNvPr id="573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575" name="Прямоугольник 574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76" name="Дуга 575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77" name="Дуга 576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574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71472" y="1305710"/>
              <a:ext cx="3626108" cy="271958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78" name="Группа 163"/>
          <p:cNvGrpSpPr/>
          <p:nvPr/>
        </p:nvGrpSpPr>
        <p:grpSpPr>
          <a:xfrm>
            <a:off x="335782" y="263229"/>
            <a:ext cx="4000528" cy="5399993"/>
            <a:chOff x="285720" y="243317"/>
            <a:chExt cx="4000528" cy="5399993"/>
          </a:xfrm>
        </p:grpSpPr>
        <p:grpSp>
          <p:nvGrpSpPr>
            <p:cNvPr id="579" name="Группа 23"/>
            <p:cNvGrpSpPr/>
            <p:nvPr/>
          </p:nvGrpSpPr>
          <p:grpSpPr>
            <a:xfrm>
              <a:off x="285720" y="243317"/>
              <a:ext cx="4000528" cy="5399993"/>
              <a:chOff x="1142976" y="642918"/>
              <a:chExt cx="4000528" cy="5390772"/>
            </a:xfrm>
          </p:grpSpPr>
          <p:sp>
            <p:nvSpPr>
              <p:cNvPr id="581" name="Прямоугольник 580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2" name="Дуга 581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3" name="Дуга 582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80" name="TextBox 579"/>
            <p:cNvSpPr txBox="1"/>
            <p:nvPr/>
          </p:nvSpPr>
          <p:spPr>
            <a:xfrm>
              <a:off x="785786" y="537030"/>
              <a:ext cx="3286148" cy="40934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>
                  <a:solidFill>
                    <a:srgbClr val="002060"/>
                  </a:solidFill>
                </a:rPr>
                <a:t>В 1888 году через </a:t>
              </a:r>
              <a:r>
                <a:rPr lang="ru-RU" sz="2600" dirty="0" smtClean="0">
                  <a:solidFill>
                    <a:srgbClr val="002060"/>
                  </a:solidFill>
                </a:rPr>
                <a:t>станицу </a:t>
              </a:r>
              <a:r>
                <a:rPr lang="ru-RU" sz="2600" dirty="0" err="1" smtClean="0">
                  <a:solidFill>
                    <a:srgbClr val="002060"/>
                  </a:solidFill>
                </a:rPr>
                <a:t>Нижнебаканскую</a:t>
              </a:r>
              <a:r>
                <a:rPr lang="ru-RU" sz="2600" dirty="0" smtClean="0">
                  <a:solidFill>
                    <a:srgbClr val="002060"/>
                  </a:solidFill>
                </a:rPr>
                <a:t> </a:t>
              </a:r>
              <a:r>
                <a:rPr lang="ru-RU" sz="2600" dirty="0">
                  <a:solidFill>
                    <a:srgbClr val="002060"/>
                  </a:solidFill>
                </a:rPr>
                <a:t>прошёл первый поезд </a:t>
              </a:r>
              <a:r>
                <a:rPr lang="ru-RU" sz="2600" dirty="0" err="1">
                  <a:solidFill>
                    <a:srgbClr val="002060"/>
                  </a:solidFill>
                </a:rPr>
                <a:t>Екатеринодар</a:t>
              </a:r>
              <a:r>
                <a:rPr lang="ru-RU" sz="2600" dirty="0">
                  <a:solidFill>
                    <a:srgbClr val="002060"/>
                  </a:solidFill>
                </a:rPr>
                <a:t> — Новороссийск</a:t>
              </a:r>
              <a:r>
                <a:rPr lang="ru-RU" sz="2600" dirty="0" smtClean="0">
                  <a:solidFill>
                    <a:srgbClr val="002060"/>
                  </a:solidFill>
                </a:rPr>
                <a:t>, который  </a:t>
              </a:r>
              <a:r>
                <a:rPr lang="ru-RU" sz="2600" dirty="0">
                  <a:solidFill>
                    <a:srgbClr val="002060"/>
                  </a:solidFill>
                </a:rPr>
                <a:t>существенно </a:t>
              </a:r>
              <a:r>
                <a:rPr lang="ru-RU" sz="2600" dirty="0" smtClean="0">
                  <a:solidFill>
                    <a:srgbClr val="002060"/>
                  </a:solidFill>
                </a:rPr>
                <a:t>изменил </a:t>
              </a:r>
              <a:r>
                <a:rPr lang="ru-RU" sz="2600" dirty="0">
                  <a:solidFill>
                    <a:srgbClr val="002060"/>
                  </a:solidFill>
                </a:rPr>
                <a:t>жизнь станицы.</a:t>
              </a:r>
              <a:endPara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" name="Группа 163"/>
          <p:cNvGrpSpPr/>
          <p:nvPr/>
        </p:nvGrpSpPr>
        <p:grpSpPr>
          <a:xfrm>
            <a:off x="4609533" y="249273"/>
            <a:ext cx="4123383" cy="5400000"/>
            <a:chOff x="285720" y="243318"/>
            <a:chExt cx="4000528" cy="5400000"/>
          </a:xfrm>
        </p:grpSpPr>
        <p:grpSp>
          <p:nvGrpSpPr>
            <p:cNvPr id="585" name="Группа 23"/>
            <p:cNvGrpSpPr/>
            <p:nvPr/>
          </p:nvGrpSpPr>
          <p:grpSpPr>
            <a:xfrm>
              <a:off x="285720" y="243318"/>
              <a:ext cx="4000528" cy="5400000"/>
              <a:chOff x="1142976" y="642918"/>
              <a:chExt cx="4000528" cy="5390772"/>
            </a:xfrm>
          </p:grpSpPr>
          <p:sp>
            <p:nvSpPr>
              <p:cNvPr id="587" name="Прямоугольник 586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88" name="Дуга 587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9" name="Дуга 588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586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37597" y="1217432"/>
              <a:ext cx="3650110" cy="282165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590" name="Группа 163"/>
          <p:cNvGrpSpPr/>
          <p:nvPr/>
        </p:nvGrpSpPr>
        <p:grpSpPr>
          <a:xfrm>
            <a:off x="571471" y="289332"/>
            <a:ext cx="3857651" cy="5373890"/>
            <a:chOff x="285720" y="243317"/>
            <a:chExt cx="4000528" cy="5399993"/>
          </a:xfrm>
        </p:grpSpPr>
        <p:grpSp>
          <p:nvGrpSpPr>
            <p:cNvPr id="591" name="Группа 23"/>
            <p:cNvGrpSpPr/>
            <p:nvPr/>
          </p:nvGrpSpPr>
          <p:grpSpPr>
            <a:xfrm>
              <a:off x="285720" y="243317"/>
              <a:ext cx="4000528" cy="5399993"/>
              <a:chOff x="1142976" y="642918"/>
              <a:chExt cx="4000528" cy="5390772"/>
            </a:xfrm>
          </p:grpSpPr>
          <p:sp>
            <p:nvSpPr>
              <p:cNvPr id="593" name="Прямоугольник 592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4" name="Дуга 593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95" name="Дуга 594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92" name="TextBox 591"/>
            <p:cNvSpPr txBox="1"/>
            <p:nvPr/>
          </p:nvSpPr>
          <p:spPr>
            <a:xfrm>
              <a:off x="785786" y="537030"/>
              <a:ext cx="3286148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</a:rPr>
                <a:t>В 1934-1938 годах станица </a:t>
              </a:r>
              <a:r>
                <a:rPr lang="ru-RU" sz="2800" dirty="0" smtClean="0">
                  <a:solidFill>
                    <a:srgbClr val="002060"/>
                  </a:solidFill>
                </a:rPr>
                <a:t>стала административным </a:t>
              </a:r>
              <a:r>
                <a:rPr lang="ru-RU" sz="2800" dirty="0">
                  <a:solidFill>
                    <a:srgbClr val="002060"/>
                  </a:solidFill>
                </a:rPr>
                <a:t>центром Греческого национального района.</a:t>
              </a:r>
              <a:endParaRPr lang="ru-RU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6" name="Группа 163"/>
          <p:cNvGrpSpPr/>
          <p:nvPr/>
        </p:nvGrpSpPr>
        <p:grpSpPr>
          <a:xfrm>
            <a:off x="4897875" y="436197"/>
            <a:ext cx="3970982" cy="5202435"/>
            <a:chOff x="285720" y="243318"/>
            <a:chExt cx="4000528" cy="5228936"/>
          </a:xfrm>
        </p:grpSpPr>
        <p:grpSp>
          <p:nvGrpSpPr>
            <p:cNvPr id="597" name="Группа 23"/>
            <p:cNvGrpSpPr/>
            <p:nvPr/>
          </p:nvGrpSpPr>
          <p:grpSpPr>
            <a:xfrm>
              <a:off x="285720" y="243318"/>
              <a:ext cx="4000528" cy="5228936"/>
              <a:chOff x="1142976" y="642918"/>
              <a:chExt cx="4000528" cy="5220000"/>
            </a:xfrm>
          </p:grpSpPr>
          <p:sp>
            <p:nvSpPr>
              <p:cNvPr id="599" name="Прямоугольник 598"/>
              <p:cNvSpPr/>
              <p:nvPr/>
            </p:nvSpPr>
            <p:spPr>
              <a:xfrm>
                <a:off x="1246630" y="642918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00" name="Дуга 599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1" name="Дуга 600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598" name="Picture 2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23612" y="1217432"/>
              <a:ext cx="3764095" cy="29097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602" name="Группа 163"/>
          <p:cNvGrpSpPr/>
          <p:nvPr/>
        </p:nvGrpSpPr>
        <p:grpSpPr>
          <a:xfrm>
            <a:off x="509973" y="177698"/>
            <a:ext cx="4000528" cy="5466859"/>
            <a:chOff x="285720" y="243317"/>
            <a:chExt cx="4000528" cy="5399993"/>
          </a:xfrm>
        </p:grpSpPr>
        <p:grpSp>
          <p:nvGrpSpPr>
            <p:cNvPr id="603" name="Группа 23"/>
            <p:cNvGrpSpPr/>
            <p:nvPr/>
          </p:nvGrpSpPr>
          <p:grpSpPr>
            <a:xfrm>
              <a:off x="285720" y="243317"/>
              <a:ext cx="4000528" cy="5399993"/>
              <a:chOff x="1142976" y="642918"/>
              <a:chExt cx="4000528" cy="5390772"/>
            </a:xfrm>
          </p:grpSpPr>
          <p:sp>
            <p:nvSpPr>
              <p:cNvPr id="605" name="Прямоугольник 604"/>
              <p:cNvSpPr/>
              <p:nvPr/>
            </p:nvSpPr>
            <p:spPr>
              <a:xfrm>
                <a:off x="1428728" y="813690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6" name="Дуга 605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07" name="Дуга 606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04" name="TextBox 603"/>
            <p:cNvSpPr txBox="1"/>
            <p:nvPr/>
          </p:nvSpPr>
          <p:spPr>
            <a:xfrm>
              <a:off x="468056" y="537029"/>
              <a:ext cx="3603878" cy="289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>
                  <a:solidFill>
                    <a:srgbClr val="002060"/>
                  </a:solidFill>
                </a:rPr>
                <a:t>В 1958 году станице был присвоен статус посёлка городского типа и она была переименована в рабочий посёлок </a:t>
              </a:r>
              <a:r>
                <a:rPr lang="ru-RU" sz="2600" dirty="0" err="1">
                  <a:solidFill>
                    <a:srgbClr val="002060"/>
                  </a:solidFill>
                </a:rPr>
                <a:t>Нижнебаканский</a:t>
              </a:r>
              <a:r>
                <a:rPr lang="ru-RU" sz="2600" dirty="0">
                  <a:solidFill>
                    <a:srgbClr val="002060"/>
                  </a:solidFill>
                </a:rPr>
                <a:t>.</a:t>
              </a:r>
              <a:endPara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8" name="Группа 163"/>
          <p:cNvGrpSpPr/>
          <p:nvPr/>
        </p:nvGrpSpPr>
        <p:grpSpPr>
          <a:xfrm>
            <a:off x="4858942" y="328963"/>
            <a:ext cx="3970982" cy="5202435"/>
            <a:chOff x="285720" y="243318"/>
            <a:chExt cx="4000528" cy="5228936"/>
          </a:xfrm>
        </p:grpSpPr>
        <p:grpSp>
          <p:nvGrpSpPr>
            <p:cNvPr id="609" name="Группа 23"/>
            <p:cNvGrpSpPr/>
            <p:nvPr/>
          </p:nvGrpSpPr>
          <p:grpSpPr>
            <a:xfrm>
              <a:off x="285720" y="243318"/>
              <a:ext cx="4000528" cy="5228936"/>
              <a:chOff x="1142976" y="642918"/>
              <a:chExt cx="4000528" cy="5220000"/>
            </a:xfrm>
          </p:grpSpPr>
          <p:sp>
            <p:nvSpPr>
              <p:cNvPr id="611" name="Прямоугольник 610"/>
              <p:cNvSpPr/>
              <p:nvPr/>
            </p:nvSpPr>
            <p:spPr>
              <a:xfrm>
                <a:off x="1246630" y="642918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12" name="Дуга 611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3" name="Дуга 612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610" name="Picture 2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23612" y="1264067"/>
              <a:ext cx="3764095" cy="281649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614" name="Группа 163"/>
          <p:cNvGrpSpPr/>
          <p:nvPr/>
        </p:nvGrpSpPr>
        <p:grpSpPr>
          <a:xfrm>
            <a:off x="662373" y="358589"/>
            <a:ext cx="4000528" cy="5228929"/>
            <a:chOff x="285720" y="204942"/>
            <a:chExt cx="4000528" cy="5228929"/>
          </a:xfrm>
        </p:grpSpPr>
        <p:grpSp>
          <p:nvGrpSpPr>
            <p:cNvPr id="615" name="Группа 23"/>
            <p:cNvGrpSpPr/>
            <p:nvPr/>
          </p:nvGrpSpPr>
          <p:grpSpPr>
            <a:xfrm>
              <a:off x="285720" y="204942"/>
              <a:ext cx="4000528" cy="5228929"/>
              <a:chOff x="1142976" y="604609"/>
              <a:chExt cx="4000528" cy="5220000"/>
            </a:xfrm>
          </p:grpSpPr>
          <p:sp>
            <p:nvSpPr>
              <p:cNvPr id="617" name="Прямоугольник 616"/>
              <p:cNvSpPr/>
              <p:nvPr/>
            </p:nvSpPr>
            <p:spPr>
              <a:xfrm>
                <a:off x="1178434" y="604609"/>
                <a:ext cx="3714776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8" name="Дуга 617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9" name="Дуга 618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16" name="TextBox 615"/>
            <p:cNvSpPr txBox="1"/>
            <p:nvPr/>
          </p:nvSpPr>
          <p:spPr>
            <a:xfrm>
              <a:off x="468056" y="537029"/>
              <a:ext cx="3603878" cy="4493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dirty="0" smtClean="0">
                  <a:solidFill>
                    <a:srgbClr val="002060"/>
                  </a:solidFill>
                </a:rPr>
                <a:t>В 2001 году   присвоен статус - станица </a:t>
              </a:r>
              <a:r>
                <a:rPr lang="ru-RU" sz="2600" dirty="0" err="1" smtClean="0">
                  <a:solidFill>
                    <a:srgbClr val="002060"/>
                  </a:solidFill>
                </a:rPr>
                <a:t>Нижнебаканская</a:t>
              </a:r>
              <a:r>
                <a:rPr lang="ru-RU" sz="2600" dirty="0" smtClean="0">
                  <a:solidFill>
                    <a:srgbClr val="002060"/>
                  </a:solidFill>
                </a:rPr>
                <a:t>.</a:t>
              </a:r>
            </a:p>
            <a:p>
              <a:pPr algn="ctr"/>
              <a:r>
                <a:rPr lang="ru-RU" sz="2600" dirty="0" smtClean="0">
                  <a:solidFill>
                    <a:srgbClr val="002060"/>
                  </a:solidFill>
                </a:rPr>
                <a:t>В настоящее время на территории </a:t>
              </a:r>
              <a:r>
                <a:rPr lang="ru-RU" sz="2600" dirty="0" err="1" smtClean="0">
                  <a:solidFill>
                    <a:srgbClr val="002060"/>
                  </a:solidFill>
                </a:rPr>
                <a:t>Нижнебаканскй</a:t>
              </a:r>
              <a:r>
                <a:rPr lang="ru-RU" sz="2600" dirty="0" smtClean="0">
                  <a:solidFill>
                    <a:srgbClr val="002060"/>
                  </a:solidFill>
                </a:rPr>
                <a:t> проживает 8398 человек,</a:t>
              </a:r>
            </a:p>
            <a:p>
              <a:pPr algn="ctr"/>
              <a:r>
                <a:rPr lang="ru-RU" sz="2600" dirty="0" smtClean="0">
                  <a:solidFill>
                    <a:srgbClr val="002060"/>
                  </a:solidFill>
                </a:rPr>
                <a:t> более 23 национальностей.</a:t>
              </a:r>
              <a:endParaRPr lang="ru-RU" sz="2600" dirty="0">
                <a:solidFill>
                  <a:srgbClr val="002060"/>
                </a:solidFill>
              </a:endParaRPr>
            </a:p>
            <a:p>
              <a:pPr algn="ctr"/>
              <a:endParaRPr lang="ru-RU" sz="2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0" name="Группа 163"/>
          <p:cNvGrpSpPr/>
          <p:nvPr/>
        </p:nvGrpSpPr>
        <p:grpSpPr>
          <a:xfrm>
            <a:off x="4869145" y="387543"/>
            <a:ext cx="4113179" cy="5202435"/>
            <a:chOff x="142465" y="149020"/>
            <a:chExt cx="4143783" cy="5228936"/>
          </a:xfrm>
        </p:grpSpPr>
        <p:grpSp>
          <p:nvGrpSpPr>
            <p:cNvPr id="621" name="Группа 23"/>
            <p:cNvGrpSpPr/>
            <p:nvPr/>
          </p:nvGrpSpPr>
          <p:grpSpPr>
            <a:xfrm>
              <a:off x="142465" y="149020"/>
              <a:ext cx="4143783" cy="5228936"/>
              <a:chOff x="999721" y="548781"/>
              <a:chExt cx="4143783" cy="5220000"/>
            </a:xfrm>
          </p:grpSpPr>
          <p:sp>
            <p:nvSpPr>
              <p:cNvPr id="623" name="Прямоугольник 622"/>
              <p:cNvSpPr/>
              <p:nvPr/>
            </p:nvSpPr>
            <p:spPr>
              <a:xfrm>
                <a:off x="999721" y="548781"/>
                <a:ext cx="4029471" cy="5220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624" name="Дуга 623"/>
              <p:cNvSpPr/>
              <p:nvPr/>
            </p:nvSpPr>
            <p:spPr>
              <a:xfrm>
                <a:off x="1142976" y="642918"/>
                <a:ext cx="4000528" cy="357190"/>
              </a:xfrm>
              <a:prstGeom prst="arc">
                <a:avLst>
                  <a:gd name="adj1" fmla="val 16828351"/>
                  <a:gd name="adj2" fmla="val 5959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5" name="Дуга 624"/>
              <p:cNvSpPr/>
              <p:nvPr/>
            </p:nvSpPr>
            <p:spPr>
              <a:xfrm flipH="1">
                <a:off x="1428728" y="642918"/>
                <a:ext cx="3714776" cy="357190"/>
              </a:xfrm>
              <a:prstGeom prst="arc">
                <a:avLst>
                  <a:gd name="adj1" fmla="val 16200000"/>
                  <a:gd name="adj2" fmla="val 102241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622" name="Picture 2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270078" y="1197320"/>
              <a:ext cx="3764094" cy="281649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pic>
        <p:nvPicPr>
          <p:cNvPr id="137" name="Picture 4"/>
          <p:cNvPicPr>
            <a:picLocks noChangeAspect="1" noChangeArrowheads="1"/>
          </p:cNvPicPr>
          <p:nvPr/>
        </p:nvPicPr>
        <p:blipFill>
          <a:blip r:embed="rId18"/>
          <a:stretch>
            <a:fillRect/>
          </a:stretch>
        </p:blipFill>
        <p:spPr bwMode="auto">
          <a:xfrm>
            <a:off x="0" y="0"/>
            <a:ext cx="9157716" cy="6143644"/>
          </a:xfrm>
          <a:prstGeom prst="rect">
            <a:avLst/>
          </a:prstGeom>
          <a:noFill/>
        </p:spPr>
      </p:pic>
      <p:sp>
        <p:nvSpPr>
          <p:cNvPr id="139" name="Прямоугольник 138"/>
          <p:cNvSpPr/>
          <p:nvPr/>
        </p:nvSpPr>
        <p:spPr>
          <a:xfrm>
            <a:off x="683568" y="260648"/>
            <a:ext cx="81369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Улицы станицы  </a:t>
            </a:r>
            <a:r>
              <a:rPr lang="ru-RU" sz="4000" b="1" dirty="0" err="1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Нижнебаканской</a:t>
            </a:r>
            <a:r>
              <a:rPr lang="ru-RU" sz="40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, </a:t>
            </a:r>
            <a:r>
              <a:rPr lang="ru-RU" sz="28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названные в честь героев </a:t>
            </a:r>
          </a:p>
          <a:p>
            <a:pPr algn="ctr"/>
            <a:r>
              <a:rPr lang="ru-RU" sz="2800" b="1" dirty="0" smtClean="0">
                <a:solidFill>
                  <a:srgbClr val="B80410"/>
                </a:solidFill>
                <a:effectLst>
                  <a:glow rad="228600">
                    <a:schemeClr val="bg1"/>
                  </a:glow>
                </a:effectLst>
                <a:latin typeface="Monotype Corsiva" panose="03010101010201010101" pitchFamily="66" charset="0"/>
              </a:rPr>
              <a:t>Великой Отечественной войны</a:t>
            </a:r>
            <a:endParaRPr lang="ru-RU" sz="4800" b="1" dirty="0" smtClean="0">
              <a:solidFill>
                <a:srgbClr val="B80410"/>
              </a:solidFill>
              <a:effectLst>
                <a:glow rad="228600">
                  <a:schemeClr val="bg1"/>
                </a:glow>
              </a:effectLst>
              <a:latin typeface="Monotype Corsiva" panose="03010101010201010101" pitchFamily="66" charset="0"/>
            </a:endParaRPr>
          </a:p>
          <a:p>
            <a:pPr algn="ctr"/>
            <a:endParaRPr lang="ru-RU" sz="4800" b="1" dirty="0">
              <a:solidFill>
                <a:srgbClr val="B80410"/>
              </a:solidFill>
              <a:effectLst>
                <a:glow rad="228600">
                  <a:schemeClr val="bg1"/>
                </a:glow>
              </a:effectLst>
              <a:latin typeface="Monotype Corsiva" panose="03010101010201010101" pitchFamily="66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 rot="18790972">
            <a:off x="1855075" y="4302794"/>
            <a:ext cx="1772793" cy="369332"/>
          </a:xfrm>
          <a:prstGeom prst="rect">
            <a:avLst/>
          </a:prstGeom>
          <a:solidFill>
            <a:srgbClr val="FEF1E6"/>
          </a:solidFill>
          <a:scene3d>
            <a:camera prst="orthographicFront"/>
            <a:lightRig rig="sunse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Ул.Водопьянова</a:t>
            </a:r>
            <a:endParaRPr lang="ru-RU" dirty="0"/>
          </a:p>
        </p:txBody>
      </p:sp>
      <p:sp>
        <p:nvSpPr>
          <p:cNvPr id="141" name="TextBox 140"/>
          <p:cNvSpPr txBox="1"/>
          <p:nvPr/>
        </p:nvSpPr>
        <p:spPr>
          <a:xfrm rot="18646704">
            <a:off x="3044311" y="4468869"/>
            <a:ext cx="1423403" cy="369332"/>
          </a:xfrm>
          <a:prstGeom prst="rect">
            <a:avLst/>
          </a:prstGeom>
          <a:solidFill>
            <a:srgbClr val="FEF1E6"/>
          </a:solidFill>
          <a:scene3d>
            <a:camera prst="orthographicFront"/>
            <a:lightRig rig="sunse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dirty="0" err="1" smtClean="0"/>
              <a:t>Ул.Верятина</a:t>
            </a:r>
            <a:endParaRPr lang="ru-RU" dirty="0"/>
          </a:p>
        </p:txBody>
      </p:sp>
      <p:sp>
        <p:nvSpPr>
          <p:cNvPr id="142" name="TextBox 141"/>
          <p:cNvSpPr txBox="1"/>
          <p:nvPr/>
        </p:nvSpPr>
        <p:spPr>
          <a:xfrm rot="18473722">
            <a:off x="4127646" y="4194597"/>
            <a:ext cx="1577740" cy="369332"/>
          </a:xfrm>
          <a:prstGeom prst="rect">
            <a:avLst/>
          </a:prstGeom>
          <a:solidFill>
            <a:srgbClr val="FEF1E6"/>
          </a:solidFill>
          <a:scene3d>
            <a:camera prst="orthographicFront"/>
            <a:lightRig rig="sunset" dir="t"/>
          </a:scene3d>
          <a:sp3d>
            <a:bevelT/>
            <a:bevelB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Ул. Малыгина</a:t>
            </a:r>
            <a:endParaRPr lang="ru-RU" dirty="0"/>
          </a:p>
        </p:txBody>
      </p:sp>
      <p:sp>
        <p:nvSpPr>
          <p:cNvPr id="143" name="TextBox 142"/>
          <p:cNvSpPr txBox="1"/>
          <p:nvPr/>
        </p:nvSpPr>
        <p:spPr>
          <a:xfrm rot="18472315">
            <a:off x="5737718" y="3829975"/>
            <a:ext cx="1377557" cy="369332"/>
          </a:xfrm>
          <a:prstGeom prst="rect">
            <a:avLst/>
          </a:prstGeom>
          <a:solidFill>
            <a:srgbClr val="FEF1E6"/>
          </a:solidFill>
          <a:scene3d>
            <a:camera prst="orthographicFront"/>
            <a:lightRig rig="sunse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Ул.Гастелло</a:t>
            </a:r>
            <a:endParaRPr lang="ru-RU" dirty="0"/>
          </a:p>
        </p:txBody>
      </p:sp>
      <p:sp>
        <p:nvSpPr>
          <p:cNvPr id="144" name="TextBox 143"/>
          <p:cNvSpPr txBox="1"/>
          <p:nvPr/>
        </p:nvSpPr>
        <p:spPr>
          <a:xfrm rot="18636529">
            <a:off x="987140" y="4008276"/>
            <a:ext cx="1695913" cy="369332"/>
          </a:xfrm>
          <a:prstGeom prst="rect">
            <a:avLst/>
          </a:prstGeom>
          <a:solidFill>
            <a:srgbClr val="FEF1E6"/>
          </a:solidFill>
          <a:scene3d>
            <a:camera prst="orthographicFront"/>
            <a:lightRig rig="sunse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ru-RU" dirty="0" smtClean="0"/>
              <a:t>Пер.Матросова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3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0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3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6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9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2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/>
      <p:bldP spid="140" grpId="0" animBg="1"/>
      <p:bldP spid="141" grpId="0" animBg="1"/>
      <p:bldP spid="142" grpId="0" animBg="1"/>
      <p:bldP spid="143" grpId="0" animBg="1"/>
      <p:bldP spid="1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327995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8143900" y="6101702"/>
            <a:ext cx="428596" cy="500066"/>
          </a:xfrm>
          <a:prstGeom prst="chevron">
            <a:avLst/>
          </a:prstGeom>
          <a:ln>
            <a:solidFill>
              <a:srgbClr val="0070C0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00641" y="94146"/>
            <a:ext cx="8786842" cy="5786454"/>
            <a:chOff x="253954" y="-6676626"/>
            <a:chExt cx="8786842" cy="578645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53954" y="-6676626"/>
              <a:ext cx="8786842" cy="5786454"/>
            </a:xfrm>
            <a:prstGeom prst="rect">
              <a:avLst/>
            </a:prstGeom>
            <a:solidFill>
              <a:srgbClr val="E6F9FE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2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500562" y="-6246683"/>
              <a:ext cx="4286280" cy="4401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</a:rPr>
                <a:t>В конце лета 1942 года немцы прорвали оборону Северного Кавказа и двумя клиньями двинулись в обход кавказского хребта. Один из немецких клиньев устремился через Краснодар на </a:t>
              </a:r>
              <a:r>
                <a:rPr lang="ru-RU" sz="2800" dirty="0" smtClean="0">
                  <a:solidFill>
                    <a:srgbClr val="002060"/>
                  </a:solidFill>
                </a:rPr>
                <a:t>Новороссийск.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591990" y="-5903449"/>
              <a:ext cx="3714776" cy="4089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</p:grpSp>
      <p:grpSp>
        <p:nvGrpSpPr>
          <p:cNvPr id="8" name="Группа 13"/>
          <p:cNvGrpSpPr/>
          <p:nvPr/>
        </p:nvGrpSpPr>
        <p:grpSpPr>
          <a:xfrm>
            <a:off x="142963" y="106729"/>
            <a:ext cx="8786842" cy="5786454"/>
            <a:chOff x="142844" y="142876"/>
            <a:chExt cx="8786842" cy="5786454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42844" y="142876"/>
              <a:ext cx="8786842" cy="5786454"/>
            </a:xfrm>
            <a:prstGeom prst="rect">
              <a:avLst/>
            </a:prstGeom>
            <a:solidFill>
              <a:srgbClr val="E6F9FE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2"/>
                </a:solidFill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734192" y="1808072"/>
              <a:ext cx="5545393" cy="396099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214314" y="327258"/>
              <a:ext cx="857252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</a:rPr>
                <a:t>Разгорелись ожесточенные бои в Крымском районе. 22 августа 1942года немецкие войска захватили </a:t>
              </a:r>
              <a:r>
                <a:rPr lang="ru-RU" sz="2800" dirty="0" smtClean="0">
                  <a:solidFill>
                    <a:srgbClr val="002060"/>
                  </a:solidFill>
                </a:rPr>
                <a:t>станицу  </a:t>
              </a:r>
              <a:r>
                <a:rPr lang="ru-RU" sz="2800" dirty="0" err="1" smtClean="0">
                  <a:solidFill>
                    <a:srgbClr val="002060"/>
                  </a:solidFill>
                </a:rPr>
                <a:t>Нижнебаканскую</a:t>
              </a:r>
              <a:r>
                <a:rPr lang="ru-RU" sz="2800" dirty="0" smtClean="0">
                  <a:solidFill>
                    <a:srgbClr val="002060"/>
                  </a:solidFill>
                </a:rPr>
                <a:t>. 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53131" y="94146"/>
            <a:ext cx="8786842" cy="5786454"/>
            <a:chOff x="171732" y="-1017331"/>
            <a:chExt cx="8786842" cy="578645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71732" y="-1017331"/>
              <a:ext cx="8786842" cy="5786454"/>
            </a:xfrm>
            <a:prstGeom prst="rect">
              <a:avLst/>
            </a:prstGeom>
            <a:solidFill>
              <a:srgbClr val="E6F9FE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8596" y="-785842"/>
              <a:ext cx="834349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</a:rPr>
                <a:t>16 сентября </a:t>
              </a:r>
              <a:r>
                <a:rPr lang="ru-RU" sz="2800" dirty="0">
                  <a:solidFill>
                    <a:srgbClr val="002060"/>
                  </a:solidFill>
                </a:rPr>
                <a:t>1943 </a:t>
              </a:r>
              <a:r>
                <a:rPr lang="ru-RU" sz="2800" dirty="0" smtClean="0">
                  <a:solidFill>
                    <a:srgbClr val="002060"/>
                  </a:solidFill>
                </a:rPr>
                <a:t>года  станица </a:t>
              </a:r>
              <a:r>
                <a:rPr lang="ru-RU" sz="2800" dirty="0" err="1" smtClean="0">
                  <a:solidFill>
                    <a:srgbClr val="002060"/>
                  </a:solidFill>
                </a:rPr>
                <a:t>Нижнебаканская</a:t>
              </a:r>
              <a:r>
                <a:rPr lang="ru-RU" sz="2800" dirty="0" smtClean="0">
                  <a:solidFill>
                    <a:srgbClr val="002060"/>
                  </a:solidFill>
                </a:rPr>
                <a:t> была </a:t>
              </a:r>
              <a:r>
                <a:rPr lang="ru-RU" sz="2800" dirty="0" err="1" smtClean="0">
                  <a:solidFill>
                    <a:srgbClr val="002060"/>
                  </a:solidFill>
                </a:rPr>
                <a:t>освобождёна</a:t>
              </a:r>
              <a:r>
                <a:rPr lang="ru-RU" sz="2800" dirty="0" smtClean="0">
                  <a:solidFill>
                    <a:srgbClr val="002060"/>
                  </a:solidFill>
                </a:rPr>
                <a:t> от фашистских захватчиков. </a:t>
              </a:r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313061" y="564628"/>
              <a:ext cx="4094719" cy="280827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596167" y="1595329"/>
              <a:ext cx="4278399" cy="290218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</p:grpSp>
      <p:grpSp>
        <p:nvGrpSpPr>
          <p:cNvPr id="44" name="Группа 43"/>
          <p:cNvGrpSpPr/>
          <p:nvPr/>
        </p:nvGrpSpPr>
        <p:grpSpPr>
          <a:xfrm>
            <a:off x="172340" y="106729"/>
            <a:ext cx="8786842" cy="5786454"/>
            <a:chOff x="198299" y="62568"/>
            <a:chExt cx="8786842" cy="5786454"/>
          </a:xfrm>
        </p:grpSpPr>
        <p:grpSp>
          <p:nvGrpSpPr>
            <p:cNvPr id="45" name="Группа 26"/>
            <p:cNvGrpSpPr/>
            <p:nvPr/>
          </p:nvGrpSpPr>
          <p:grpSpPr>
            <a:xfrm>
              <a:off x="198299" y="62568"/>
              <a:ext cx="8786842" cy="5786454"/>
              <a:chOff x="126861" y="62592"/>
              <a:chExt cx="8786842" cy="5786454"/>
            </a:xfrm>
          </p:grpSpPr>
          <p:sp>
            <p:nvSpPr>
              <p:cNvPr id="50" name="Прямоугольник 49"/>
              <p:cNvSpPr/>
              <p:nvPr/>
            </p:nvSpPr>
            <p:spPr>
              <a:xfrm>
                <a:off x="126861" y="62592"/>
                <a:ext cx="8786842" cy="5786454"/>
              </a:xfrm>
              <a:prstGeom prst="rect">
                <a:avLst/>
              </a:prstGeom>
              <a:solidFill>
                <a:srgbClr val="E6F9FE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42844" y="173470"/>
                <a:ext cx="8715436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800" dirty="0">
                    <a:solidFill>
                      <a:srgbClr val="002060"/>
                    </a:solidFill>
                  </a:rPr>
                  <a:t>106 жителей </a:t>
                </a:r>
                <a:r>
                  <a:rPr lang="ru-RU" sz="2800" dirty="0" smtClean="0">
                    <a:solidFill>
                      <a:srgbClr val="002060"/>
                    </a:solidFill>
                  </a:rPr>
                  <a:t>станицы  </a:t>
                </a:r>
                <a:r>
                  <a:rPr lang="ru-RU" sz="2800" dirty="0" err="1" smtClean="0">
                    <a:solidFill>
                      <a:srgbClr val="002060"/>
                    </a:solidFill>
                  </a:rPr>
                  <a:t>Нижнебаканской</a:t>
                </a:r>
                <a:r>
                  <a:rPr lang="ru-RU" sz="2800" dirty="0" smtClean="0">
                    <a:solidFill>
                      <a:srgbClr val="002060"/>
                    </a:solidFill>
                  </a:rPr>
                  <a:t> ушли </a:t>
                </a:r>
                <a:r>
                  <a:rPr lang="ru-RU" sz="2800" dirty="0">
                    <a:solidFill>
                      <a:srgbClr val="002060"/>
                    </a:solidFill>
                  </a:rPr>
                  <a:t>на </a:t>
                </a:r>
                <a:r>
                  <a:rPr lang="ru-RU" sz="2800" dirty="0" smtClean="0">
                    <a:solidFill>
                      <a:srgbClr val="002060"/>
                    </a:solidFill>
                  </a:rPr>
                  <a:t>фронт,  </a:t>
                </a:r>
                <a:r>
                  <a:rPr lang="ru-RU" sz="2800" dirty="0">
                    <a:solidFill>
                      <a:srgbClr val="002060"/>
                    </a:solidFill>
                  </a:rPr>
                  <a:t>из </a:t>
                </a:r>
                <a:r>
                  <a:rPr lang="ru-RU" sz="2800" dirty="0" smtClean="0">
                    <a:solidFill>
                      <a:srgbClr val="002060"/>
                    </a:solidFill>
                  </a:rPr>
                  <a:t>них только  </a:t>
                </a:r>
                <a:r>
                  <a:rPr lang="ru-RU" sz="2800" dirty="0">
                    <a:solidFill>
                      <a:srgbClr val="002060"/>
                    </a:solidFill>
                  </a:rPr>
                  <a:t>26 вернулись домой, </a:t>
                </a:r>
                <a:r>
                  <a:rPr lang="ru-RU" sz="2800" dirty="0" smtClean="0">
                    <a:solidFill>
                      <a:srgbClr val="002060"/>
                    </a:solidFill>
                  </a:rPr>
                  <a:t>80 человек  погибло.   Вечная им память…</a:t>
                </a:r>
                <a:endParaRPr lang="ru-RU" sz="2800" dirty="0">
                  <a:solidFill>
                    <a:srgbClr val="002060"/>
                  </a:solidFill>
                </a:endParaRPr>
              </a:p>
            </p:txBody>
          </p:sp>
          <p:pic>
            <p:nvPicPr>
              <p:cNvPr id="52" name="Picture 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938705" y="1818200"/>
                <a:ext cx="4802777" cy="3938782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</p:pic>
        </p:grpSp>
        <p:pic>
          <p:nvPicPr>
            <p:cNvPr id="46" name="Picture 6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320419" y="2513327"/>
              <a:ext cx="3501940" cy="257069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</p:grpSp>
      <p:sp>
        <p:nvSpPr>
          <p:cNvPr id="53" name="Овал 52"/>
          <p:cNvSpPr/>
          <p:nvPr/>
        </p:nvSpPr>
        <p:spPr>
          <a:xfrm>
            <a:off x="5057552" y="4042914"/>
            <a:ext cx="214314" cy="214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152220" y="118511"/>
            <a:ext cx="8786842" cy="5786454"/>
            <a:chOff x="77780" y="258055"/>
            <a:chExt cx="8786842" cy="5786454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77780" y="258055"/>
              <a:ext cx="8786842" cy="5786454"/>
            </a:xfrm>
            <a:prstGeom prst="rect">
              <a:avLst/>
            </a:prstGeom>
            <a:solidFill>
              <a:srgbClr val="E6F9FE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2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42844" y="258055"/>
              <a:ext cx="8715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</a:rPr>
                <a:t>Каждый кусочек земли </a:t>
              </a:r>
              <a:r>
                <a:rPr lang="ru-RU" sz="2800" dirty="0" smtClean="0">
                  <a:solidFill>
                    <a:srgbClr val="002060"/>
                  </a:solidFill>
                </a:rPr>
                <a:t>нашей станицы, </a:t>
              </a:r>
              <a:r>
                <a:rPr lang="ru-RU" sz="2800" dirty="0">
                  <a:solidFill>
                    <a:srgbClr val="002060"/>
                  </a:solidFill>
                </a:rPr>
                <a:t>отвоеванный у </a:t>
              </a:r>
              <a:r>
                <a:rPr lang="ru-RU" sz="2800" dirty="0" smtClean="0">
                  <a:solidFill>
                    <a:srgbClr val="002060"/>
                  </a:solidFill>
                </a:rPr>
                <a:t>фашистов, </a:t>
              </a:r>
              <a:r>
                <a:rPr lang="ru-RU" sz="2800" dirty="0">
                  <a:solidFill>
                    <a:srgbClr val="002060"/>
                  </a:solidFill>
                </a:rPr>
                <a:t>полит кровью солдат. Именно поэтому наша земля священна. </a:t>
              </a:r>
              <a:endParaRPr lang="ru-RU" sz="2800" dirty="0" smtClean="0">
                <a:solidFill>
                  <a:srgbClr val="002060"/>
                </a:solidFill>
              </a:endParaRPr>
            </a:p>
          </p:txBody>
        </p:sp>
        <p:pic>
          <p:nvPicPr>
            <p:cNvPr id="57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313929" y="1765316"/>
              <a:ext cx="6091508" cy="406100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59" name="TextBox 58"/>
            <p:cNvSpPr txBox="1"/>
            <p:nvPr/>
          </p:nvSpPr>
          <p:spPr>
            <a:xfrm>
              <a:off x="214282" y="4585390"/>
              <a:ext cx="30003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2000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107276" y="94146"/>
            <a:ext cx="8786842" cy="5786454"/>
            <a:chOff x="14034842" y="-1914023"/>
            <a:chExt cx="8786842" cy="5786454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14034842" y="-1914023"/>
              <a:ext cx="8786842" cy="5786454"/>
            </a:xfrm>
            <a:prstGeom prst="rect">
              <a:avLst/>
            </a:prstGeom>
            <a:solidFill>
              <a:srgbClr val="E6F9FE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2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4106248" y="-1858282"/>
              <a:ext cx="871543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>
                  <a:solidFill>
                    <a:srgbClr val="002060"/>
                  </a:solidFill>
                </a:rPr>
                <a:t>Память </a:t>
              </a:r>
              <a:r>
                <a:rPr lang="ru-RU" sz="2800" dirty="0">
                  <a:solidFill>
                    <a:srgbClr val="002060"/>
                  </a:solidFill>
                </a:rPr>
                <a:t>о тех солдатах, которые </a:t>
              </a:r>
              <a:r>
                <a:rPr lang="ru-RU" sz="2800" dirty="0" smtClean="0">
                  <a:solidFill>
                    <a:srgbClr val="002060"/>
                  </a:solidFill>
                </a:rPr>
                <a:t>обеспечили  нам </a:t>
              </a:r>
              <a:r>
                <a:rPr lang="ru-RU" sz="2800" dirty="0">
                  <a:solidFill>
                    <a:srgbClr val="002060"/>
                  </a:solidFill>
                </a:rPr>
                <a:t>мирное </a:t>
              </a:r>
              <a:r>
                <a:rPr lang="ru-RU" sz="2800" dirty="0" smtClean="0">
                  <a:solidFill>
                    <a:srgbClr val="002060"/>
                  </a:solidFill>
                </a:rPr>
                <a:t>небо, </a:t>
              </a:r>
              <a:r>
                <a:rPr lang="ru-RU" sz="2800" dirty="0">
                  <a:solidFill>
                    <a:srgbClr val="002060"/>
                  </a:solidFill>
                </a:rPr>
                <a:t>хранят </a:t>
              </a:r>
              <a:r>
                <a:rPr lang="ru-RU" sz="2800" dirty="0" smtClean="0">
                  <a:solidFill>
                    <a:srgbClr val="002060"/>
                  </a:solidFill>
                </a:rPr>
                <a:t>не только памятники, но  и названия улиц  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pic>
          <p:nvPicPr>
            <p:cNvPr id="63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15629877" y="-504416"/>
              <a:ext cx="5557332" cy="4167999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</p:grpSp>
      <p:grpSp>
        <p:nvGrpSpPr>
          <p:cNvPr id="64" name="Группа 63"/>
          <p:cNvGrpSpPr/>
          <p:nvPr/>
        </p:nvGrpSpPr>
        <p:grpSpPr>
          <a:xfrm>
            <a:off x="0" y="0"/>
            <a:ext cx="9144000" cy="5904964"/>
            <a:chOff x="156735" y="48731"/>
            <a:chExt cx="8844421" cy="5904964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156735" y="48731"/>
              <a:ext cx="8844421" cy="5904964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2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14282" y="214290"/>
              <a:ext cx="871543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>
                  <a:solidFill>
                    <a:srgbClr val="002060"/>
                  </a:solidFill>
                </a:rPr>
                <a:t>«Помните! Через века! Через года- помните, о тех, кто уже не придёт </a:t>
              </a:r>
              <a:r>
                <a:rPr lang="ru-RU" sz="2800" dirty="0" smtClean="0">
                  <a:solidFill>
                    <a:srgbClr val="002060"/>
                  </a:solidFill>
                </a:rPr>
                <a:t>никогда! Помните!». </a:t>
              </a:r>
              <a:endParaRPr lang="ru-RU" sz="2800" dirty="0">
                <a:solidFill>
                  <a:srgbClr val="002060"/>
                </a:solidFill>
              </a:endParaRPr>
            </a:p>
          </p:txBody>
        </p:sp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12" cstate="email"/>
            <a:stretch>
              <a:fillRect/>
            </a:stretch>
          </p:blipFill>
          <p:spPr bwMode="auto">
            <a:xfrm>
              <a:off x="424218" y="1767092"/>
              <a:ext cx="3857542" cy="29911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68" name="Picture 3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648043" y="1763218"/>
              <a:ext cx="4001092" cy="298686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74" name="TextBox 73"/>
            <p:cNvSpPr txBox="1"/>
            <p:nvPr/>
          </p:nvSpPr>
          <p:spPr>
            <a:xfrm>
              <a:off x="5572132" y="5044880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655488" y="5110475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sz="2400" b="1" dirty="0">
                <a:solidFill>
                  <a:srgbClr val="00206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96" name="Стрелка вправо 195">
            <a:hlinkClick r:id="rId14" action="ppaction://hlinksldjump"/>
          </p:cNvPr>
          <p:cNvSpPr/>
          <p:nvPr/>
        </p:nvSpPr>
        <p:spPr>
          <a:xfrm>
            <a:off x="8143900" y="6215082"/>
            <a:ext cx="540000" cy="360000"/>
          </a:xfrm>
          <a:prstGeom prst="rightArrow">
            <a:avLst/>
          </a:prstGeom>
          <a:solidFill>
            <a:srgbClr val="CCF3FF"/>
          </a:solidFill>
          <a:ln>
            <a:solidFill>
              <a:schemeClr val="accent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 rot="252523">
            <a:off x="5805099" y="6011141"/>
            <a:ext cx="1195464" cy="658650"/>
          </a:xfrm>
          <a:prstGeom prst="rect">
            <a:avLst/>
          </a:prstGeom>
          <a:noFill/>
        </p:spPr>
      </p:pic>
      <p:pic>
        <p:nvPicPr>
          <p:cNvPr id="43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875511">
            <a:off x="-272787" y="5419944"/>
            <a:ext cx="1804122" cy="165618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7" presetClass="emph" presetSubtype="0" repeatCount="1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53" grpId="0" animBg="1"/>
      <p:bldP spid="53" grpId="1" animBg="1"/>
      <p:bldP spid="53" grpId="2" animBg="1"/>
      <p:bldP spid="1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29330"/>
          </a:xfrm>
          <a:prstGeom prst="rect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  <a:tileRect l="-100000" b="-10000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14290"/>
            <a:ext cx="85725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Валентин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Верятин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 за </a:t>
            </a:r>
            <a:r>
              <a:rPr lang="ru-RU" sz="2000" dirty="0" smtClean="0"/>
              <a:t>участие в боях под Сталинградом был награждён орденом Красной Звезды. 12 августа 1943 года в районе села Молдаванское Крымского района </a:t>
            </a:r>
            <a:r>
              <a:rPr lang="ru-RU" sz="2000" b="1" dirty="0" err="1" smtClean="0"/>
              <a:t>В.Верятин</a:t>
            </a:r>
            <a:r>
              <a:rPr lang="ru-RU" sz="2000" b="1" dirty="0" smtClean="0"/>
              <a:t> </a:t>
            </a:r>
            <a:r>
              <a:rPr lang="ru-RU" sz="2000" dirty="0" smtClean="0"/>
              <a:t> направил  свой горящий ИЛ на противника, тем самым повторил подвиг Николая </a:t>
            </a:r>
            <a:r>
              <a:rPr lang="ru-RU" sz="2000" dirty="0" err="1" smtClean="0"/>
              <a:t>Гостелло</a:t>
            </a:r>
            <a:r>
              <a:rPr lang="ru-RU" sz="2000" dirty="0" smtClean="0"/>
              <a:t>. Он был награжден  орденом Отечественной войны 2-й степени. </a:t>
            </a:r>
          </a:p>
          <a:p>
            <a:pPr algn="ctr"/>
            <a:endParaRPr lang="ru-RU" sz="2000" b="1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42910" y="1539428"/>
            <a:ext cx="677336" cy="9824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929586" y="2714620"/>
            <a:ext cx="610049" cy="91373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618836" y="2643182"/>
            <a:ext cx="694949" cy="9137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642910" y="4714884"/>
            <a:ext cx="738054" cy="87863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7929586" y="3786191"/>
            <a:ext cx="642942" cy="8929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7966376" y="4965862"/>
            <a:ext cx="640442" cy="67771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906262" y="1979389"/>
            <a:ext cx="5357850" cy="3786214"/>
          </a:xfrm>
          <a:prstGeom prst="rect">
            <a:avLst/>
          </a:prstGeom>
          <a:blipFill>
            <a:blip r:embed="rId16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3338440" y="2064074"/>
            <a:ext cx="2493494" cy="3616842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7929586" y="1928802"/>
            <a:ext cx="42862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6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028" name="Picture 4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642910" y="3643314"/>
            <a:ext cx="707754" cy="8583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4" name="Picture 6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email"/>
          <a:stretch>
            <a:fillRect/>
          </a:stretch>
        </p:blipFill>
        <p:spPr bwMode="auto">
          <a:xfrm>
            <a:off x="7929586" y="1643050"/>
            <a:ext cx="644499" cy="8788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8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 rot="1875511">
            <a:off x="-213515" y="5433178"/>
            <a:ext cx="1546507" cy="1537225"/>
          </a:xfrm>
          <a:prstGeom prst="rect">
            <a:avLst/>
          </a:prstGeom>
          <a:noFill/>
        </p:spPr>
      </p:pic>
      <p:pic>
        <p:nvPicPr>
          <p:cNvPr id="19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572396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2933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0"/>
            <a:ext cx="85725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Тогда </a:t>
            </a:r>
            <a:r>
              <a:rPr lang="ru-RU" sz="2000" b="1" dirty="0" smtClean="0"/>
              <a:t>Александр Матросов </a:t>
            </a:r>
            <a:r>
              <a:rPr lang="ru-RU" sz="2000" dirty="0" smtClean="0"/>
              <a:t>подбежал к дзоту и бросился на амбразуру, закрыв её своим телом, что позволило нашим войскам атаковать и выполнить боевую задачу.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dirty="0" smtClean="0"/>
              <a:t>19 июня 1943 года за  выполнение боевых заданий командования  и проявленные мужество и героизм </a:t>
            </a:r>
            <a:r>
              <a:rPr lang="ru-RU" sz="2000" b="1" dirty="0" smtClean="0"/>
              <a:t> А.Матросову  </a:t>
            </a:r>
            <a:r>
              <a:rPr lang="ru-RU" sz="2000" dirty="0" smtClean="0"/>
              <a:t>посмертно присвоено звание Героя Советского Союза </a:t>
            </a:r>
          </a:p>
          <a:p>
            <a:pPr algn="ctr"/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42910" y="1539428"/>
            <a:ext cx="704318" cy="10216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7858148" y="2857495"/>
            <a:ext cx="642942" cy="96441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642911" y="2673610"/>
            <a:ext cx="683188" cy="8982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>
            <a:off x="605577" y="3714753"/>
            <a:ext cx="765764" cy="92869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email"/>
          <a:stretch>
            <a:fillRect/>
          </a:stretch>
        </p:blipFill>
        <p:spPr bwMode="auto">
          <a:xfrm>
            <a:off x="571472" y="4772716"/>
            <a:ext cx="781553" cy="9304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email"/>
          <a:stretch>
            <a:fillRect/>
          </a:stretch>
        </p:blipFill>
        <p:spPr bwMode="auto">
          <a:xfrm>
            <a:off x="7786710" y="1785925"/>
            <a:ext cx="714380" cy="9741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email"/>
          <a:stretch>
            <a:fillRect/>
          </a:stretch>
        </p:blipFill>
        <p:spPr bwMode="auto">
          <a:xfrm>
            <a:off x="7835382" y="3929066"/>
            <a:ext cx="618005" cy="85834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email"/>
          <a:stretch>
            <a:fillRect/>
          </a:stretch>
        </p:blipFill>
        <p:spPr bwMode="auto">
          <a:xfrm>
            <a:off x="7786710" y="4929198"/>
            <a:ext cx="698139" cy="73877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835696" y="1857364"/>
            <a:ext cx="5472608" cy="3786214"/>
          </a:xfrm>
          <a:prstGeom prst="rect">
            <a:avLst/>
          </a:prstGeom>
          <a:blipFill>
            <a:blip r:embed="rId19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0" cstate="email"/>
          <a:stretch>
            <a:fillRect/>
          </a:stretch>
        </p:blipFill>
        <p:spPr bwMode="auto">
          <a:xfrm>
            <a:off x="3285344" y="1980324"/>
            <a:ext cx="2553747" cy="3578438"/>
          </a:xfrm>
          <a:prstGeom prst="rect">
            <a:avLst/>
          </a:prstGeom>
          <a:noFill/>
        </p:spPr>
      </p:pic>
      <p:pic>
        <p:nvPicPr>
          <p:cNvPr id="16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7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 rot="1875511">
            <a:off x="-299002" y="5513653"/>
            <a:ext cx="1607574" cy="1500156"/>
          </a:xfrm>
          <a:prstGeom prst="rect">
            <a:avLst/>
          </a:prstGeom>
          <a:noFill/>
        </p:spPr>
      </p:pic>
      <p:pic>
        <p:nvPicPr>
          <p:cNvPr id="18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643834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0" y="0"/>
            <a:ext cx="9144000" cy="5943619"/>
            <a:chOff x="0" y="-14289"/>
            <a:chExt cx="9144000" cy="5943619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0" y="-14289"/>
              <a:ext cx="9144000" cy="5943619"/>
            </a:xfrm>
            <a:prstGeom prst="rect">
              <a:avLst/>
            </a:prstGeom>
            <a:gradFill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lin ang="5400000" scaled="0"/>
            </a:gra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14414" y="174996"/>
              <a:ext cx="6929486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endParaRPr lang="ru-RU" sz="2600" b="1" dirty="0">
                <a:solidFill>
                  <a:srgbClr val="002060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143108" y="2000240"/>
              <a:ext cx="5000660" cy="3429024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8" name="Picture 10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>
              <a:off x="704177" y="1343010"/>
              <a:ext cx="671040" cy="9733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2063" name="Picture 15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/>
            <a:stretch>
              <a:fillRect/>
            </a:stretch>
          </p:blipFill>
          <p:spPr bwMode="auto">
            <a:xfrm>
              <a:off x="7797690" y="2537670"/>
              <a:ext cx="572344" cy="857256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</p:pic>
        <p:pic>
          <p:nvPicPr>
            <p:cNvPr id="1027" name="Picture 3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email"/>
            <a:stretch>
              <a:fillRect/>
            </a:stretch>
          </p:blipFill>
          <p:spPr bwMode="auto">
            <a:xfrm>
              <a:off x="714349" y="2473771"/>
              <a:ext cx="700596" cy="92115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1028" name="Picture 4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email"/>
            <a:stretch>
              <a:fillRect/>
            </a:stretch>
          </p:blipFill>
          <p:spPr bwMode="auto">
            <a:xfrm>
              <a:off x="714348" y="3557587"/>
              <a:ext cx="706860" cy="85725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1029" name="Picture 5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email"/>
            <a:stretch>
              <a:fillRect/>
            </a:stretch>
          </p:blipFill>
          <p:spPr bwMode="auto">
            <a:xfrm>
              <a:off x="679266" y="4557719"/>
              <a:ext cx="780102" cy="92869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1030" name="Picture 6">
              <a:hlinkClick r:id="rId1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5" cstate="email"/>
            <a:stretch>
              <a:fillRect/>
            </a:stretch>
          </p:blipFill>
          <p:spPr bwMode="auto">
            <a:xfrm>
              <a:off x="7779354" y="1429592"/>
              <a:ext cx="650298" cy="88677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1031" name="Picture 7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email"/>
            <a:stretch>
              <a:fillRect/>
            </a:stretch>
          </p:blipFill>
          <p:spPr bwMode="auto">
            <a:xfrm>
              <a:off x="7775250" y="3657602"/>
              <a:ext cx="617224" cy="85725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1032" name="Picture 8">
              <a:hlinkClick r:id="rId1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9" cstate="email"/>
            <a:stretch>
              <a:fillRect/>
            </a:stretch>
          </p:blipFill>
          <p:spPr bwMode="auto">
            <a:xfrm>
              <a:off x="7715272" y="4772033"/>
              <a:ext cx="681412" cy="72107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34" name="Прямоугольник 33"/>
            <p:cNvSpPr/>
            <p:nvPr/>
          </p:nvSpPr>
          <p:spPr>
            <a:xfrm>
              <a:off x="1835696" y="1857364"/>
              <a:ext cx="5480444" cy="3786214"/>
            </a:xfrm>
            <a:prstGeom prst="rect">
              <a:avLst/>
            </a:prstGeom>
            <a:blipFill>
              <a:blip r:embed="rId20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037" name="Picture 13" descr="D:\Школьные файлы\ДЛЯ ВЭ-5\ПРОЧНЫЙ  ОКОП\Рисунок176.jpg"/>
            <p:cNvPicPr>
              <a:picLocks noChangeAspect="1" noChangeArrowheads="1"/>
            </p:cNvPicPr>
            <p:nvPr/>
          </p:nvPicPr>
          <p:blipFill>
            <a:blip r:embed="rId21" cstate="email"/>
            <a:stretch>
              <a:fillRect/>
            </a:stretch>
          </p:blipFill>
          <p:spPr bwMode="auto">
            <a:xfrm>
              <a:off x="2071670" y="1995394"/>
              <a:ext cx="5143536" cy="3468212"/>
            </a:xfrm>
            <a:prstGeom prst="rect">
              <a:avLst/>
            </a:prstGeom>
            <a:noFill/>
          </p:spPr>
        </p:pic>
      </p:grpSp>
      <p:pic>
        <p:nvPicPr>
          <p:cNvPr id="18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20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 rot="1875511">
            <a:off x="-272787" y="5419944"/>
            <a:ext cx="1804122" cy="1656184"/>
          </a:xfrm>
          <a:prstGeom prst="rect">
            <a:avLst/>
          </a:prstGeom>
          <a:noFill/>
        </p:spPr>
      </p:pic>
      <p:pic>
        <p:nvPicPr>
          <p:cNvPr id="21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572396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172340" y="6035274"/>
            <a:ext cx="6929486" cy="679874"/>
          </a:xfrm>
          <a:prstGeom prst="foldedCorner">
            <a:avLst>
              <a:gd name="adj" fmla="val 40729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Вечная память…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5929330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214290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Николай Гастелло, </a:t>
            </a:r>
            <a:r>
              <a:rPr lang="ru-RU" sz="2000" dirty="0" smtClean="0"/>
              <a:t>летчик, совершивший знаменитый огненный таран в истории Великой Отечественной войны.	Во время боевого вылета 26 июня 1941 года, целью которого был бомбовый удар по колонне немецкой техники, самолёт </a:t>
            </a:r>
            <a:r>
              <a:rPr lang="ru-RU" sz="2000" b="1" dirty="0" smtClean="0"/>
              <a:t>Н.Гастелло</a:t>
            </a:r>
            <a:r>
              <a:rPr lang="ru-RU" sz="2000" dirty="0" smtClean="0"/>
              <a:t> был подбит немецкой зенитной артиллерией. 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2000240"/>
            <a:ext cx="5000660" cy="342902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8" name="Picture 1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665098" y="1785926"/>
            <a:ext cx="682130" cy="98943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63" name="Picture 15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858148" y="3000372"/>
            <a:ext cx="642942" cy="96299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  <p:pic>
        <p:nvPicPr>
          <p:cNvPr id="1027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>
            <a:off x="714349" y="2959362"/>
            <a:ext cx="683188" cy="8982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8" name="Picture 4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694859" y="3929066"/>
            <a:ext cx="706859" cy="8572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>
            <a:off x="677779" y="4929198"/>
            <a:ext cx="720095" cy="8572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0" name="Picture 6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>
            <a:off x="7786710" y="1928802"/>
            <a:ext cx="673199" cy="917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1" name="Picture 7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tretch>
            <a:fillRect/>
          </a:stretch>
        </p:blipFill>
        <p:spPr bwMode="auto">
          <a:xfrm>
            <a:off x="7858148" y="4071942"/>
            <a:ext cx="600207" cy="8336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32" name="Picture 8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/>
          <a:stretch>
            <a:fillRect/>
          </a:stretch>
        </p:blipFill>
        <p:spPr bwMode="auto">
          <a:xfrm>
            <a:off x="7858148" y="5000636"/>
            <a:ext cx="675090" cy="7143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34" name="Прямоугольник 33"/>
          <p:cNvSpPr/>
          <p:nvPr/>
        </p:nvSpPr>
        <p:spPr>
          <a:xfrm>
            <a:off x="1828763" y="1857364"/>
            <a:ext cx="5408436" cy="3786214"/>
          </a:xfrm>
          <a:prstGeom prst="rect">
            <a:avLst/>
          </a:prstGeom>
          <a:blipFill>
            <a:blip r:embed="rId20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1"/>
          <a:stretch>
            <a:fillRect/>
          </a:stretch>
        </p:blipFill>
        <p:spPr bwMode="auto">
          <a:xfrm>
            <a:off x="3237316" y="2073881"/>
            <a:ext cx="2620567" cy="3445561"/>
          </a:xfrm>
          <a:prstGeom prst="rect">
            <a:avLst/>
          </a:prstGeom>
          <a:noFill/>
        </p:spPr>
      </p:pic>
      <p:pic>
        <p:nvPicPr>
          <p:cNvPr id="17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5429256" y="5929330"/>
            <a:ext cx="1409778" cy="738118"/>
          </a:xfrm>
          <a:prstGeom prst="rect">
            <a:avLst/>
          </a:prstGeom>
          <a:noFill/>
        </p:spPr>
      </p:pic>
      <p:pic>
        <p:nvPicPr>
          <p:cNvPr id="18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 rot="1875511">
            <a:off x="-217786" y="5591324"/>
            <a:ext cx="1605363" cy="1537225"/>
          </a:xfrm>
          <a:prstGeom prst="rect">
            <a:avLst/>
          </a:prstGeom>
          <a:noFill/>
        </p:spPr>
      </p:pic>
      <p:pic>
        <p:nvPicPr>
          <p:cNvPr id="19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2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7429520" y="6072183"/>
            <a:ext cx="1214444" cy="78581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6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8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8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6757</TotalTime>
  <Words>870</Words>
  <Application>Microsoft Office PowerPoint</Application>
  <PresentationFormat>Экран (4:3)</PresentationFormat>
  <Paragraphs>123</Paragraphs>
  <Slides>16</Slides>
  <Notes>14</Notes>
  <HiddenSlides>0</HiddenSlides>
  <MMClips>2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1_Тема5</vt:lpstr>
      <vt:lpstr>1_Тема6</vt:lpstr>
      <vt:lpstr>Тема8</vt:lpstr>
      <vt:lpstr>1_Тема8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Mafany</cp:lastModifiedBy>
  <cp:revision>634</cp:revision>
  <dcterms:created xsi:type="dcterms:W3CDTF">2013-07-23T10:56:54Z</dcterms:created>
  <dcterms:modified xsi:type="dcterms:W3CDTF">2015-06-20T22:58:26Z</dcterms:modified>
</cp:coreProperties>
</file>